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4" r:id="rId3"/>
    <p:sldId id="257" r:id="rId4"/>
    <p:sldId id="275" r:id="rId5"/>
    <p:sldId id="262" r:id="rId6"/>
    <p:sldId id="277" r:id="rId7"/>
    <p:sldId id="261" r:id="rId8"/>
    <p:sldId id="260" r:id="rId9"/>
    <p:sldId id="264"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5BDE23-3F24-FEC0-C275-A0212FE9A730}" name="Cindy Westling" initials="CW" userId="S::cwestling@bdainc.com::b5e3c523-626f-43d4-9d14-4256c552b7d2" providerId="AD"/>
  <p188:author id="{5269E2B0-B4C1-94B6-B3E6-A7FA19F98AE0}" name="Casey Goddard" initials="CG" userId="S::cgoddard@bdainc.com::580e6cad-091e-4df6-9719-1f1fc0a864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806BB-8789-4CFC-A90A-ECAB49B9AE6E}" v="3918" dt="2024-07-09T22:41:51.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9"/>
    <p:restoredTop sz="94681"/>
  </p:normalViewPr>
  <p:slideViewPr>
    <p:cSldViewPr snapToGrid="0">
      <p:cViewPr>
        <p:scale>
          <a:sx n="100" d="100"/>
          <a:sy n="100"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FE73C-659F-4AC4-BDBE-D357BD2F7212}" type="datetimeFigureOut">
              <a:rPr lang="en-US" smtClean="0"/>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7AE1F-4837-420C-8415-A5DAE330C5B0}" type="slidenum">
              <a:rPr lang="en-US" smtClean="0"/>
              <a:t>‹#›</a:t>
            </a:fld>
            <a:endParaRPr lang="en-US"/>
          </a:p>
        </p:txBody>
      </p:sp>
    </p:spTree>
    <p:extLst>
      <p:ext uri="{BB962C8B-B14F-4D97-AF65-F5344CB8AC3E}">
        <p14:creationId xmlns:p14="http://schemas.microsoft.com/office/powerpoint/2010/main" val="391039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A7AE1F-4837-420C-8415-A5DAE330C5B0}" type="slidenum">
              <a:rPr lang="en-US" smtClean="0"/>
              <a:t>2</a:t>
            </a:fld>
            <a:endParaRPr lang="en-US"/>
          </a:p>
        </p:txBody>
      </p:sp>
    </p:spTree>
    <p:extLst>
      <p:ext uri="{BB962C8B-B14F-4D97-AF65-F5344CB8AC3E}">
        <p14:creationId xmlns:p14="http://schemas.microsoft.com/office/powerpoint/2010/main" val="325543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D58B-BDC4-5301-1EF5-96EC3EB4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44F9C-E7CF-F034-908B-878EE9B10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643491-905C-01EA-DC7D-95FC8B944944}"/>
              </a:ext>
            </a:extLst>
          </p:cNvPr>
          <p:cNvSpPr>
            <a:spLocks noGrp="1"/>
          </p:cNvSpPr>
          <p:nvPr>
            <p:ph type="dt" sz="half" idx="10"/>
          </p:nvPr>
        </p:nvSpPr>
        <p:spPr/>
        <p:txBody>
          <a:bodyPr/>
          <a:lstStyle/>
          <a:p>
            <a:fld id="{E808218C-B518-4566-9106-848BC012395F}" type="datetime1">
              <a:rPr lang="en-US" smtClean="0"/>
              <a:t>9/2/2024</a:t>
            </a:fld>
            <a:endParaRPr lang="en-US"/>
          </a:p>
        </p:txBody>
      </p:sp>
      <p:sp>
        <p:nvSpPr>
          <p:cNvPr id="5" name="Footer Placeholder 4">
            <a:extLst>
              <a:ext uri="{FF2B5EF4-FFF2-40B4-BE49-F238E27FC236}">
                <a16:creationId xmlns:a16="http://schemas.microsoft.com/office/drawing/2014/main" id="{6003722F-6227-1F97-154D-373A9ADC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81AB9-55EA-252F-A15A-DABDC7E5FFD5}"/>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6448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6AC6-9742-F85F-688C-65D4C3D798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69E92-B418-F0EF-9264-A9A17AB39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AB368-5651-076E-A1C0-385E37366483}"/>
              </a:ext>
            </a:extLst>
          </p:cNvPr>
          <p:cNvSpPr>
            <a:spLocks noGrp="1"/>
          </p:cNvSpPr>
          <p:nvPr>
            <p:ph type="dt" sz="half" idx="10"/>
          </p:nvPr>
        </p:nvSpPr>
        <p:spPr/>
        <p:txBody>
          <a:bodyPr/>
          <a:lstStyle/>
          <a:p>
            <a:fld id="{568A5F69-DC49-41E0-8CD4-EF8F93A4C641}" type="datetime1">
              <a:rPr lang="en-US" smtClean="0"/>
              <a:t>9/2/2024</a:t>
            </a:fld>
            <a:endParaRPr lang="en-US"/>
          </a:p>
        </p:txBody>
      </p:sp>
      <p:sp>
        <p:nvSpPr>
          <p:cNvPr id="5" name="Footer Placeholder 4">
            <a:extLst>
              <a:ext uri="{FF2B5EF4-FFF2-40B4-BE49-F238E27FC236}">
                <a16:creationId xmlns:a16="http://schemas.microsoft.com/office/drawing/2014/main" id="{FD318199-AE7F-DC11-7C54-AF894D37B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B105A-E8F5-E551-EA86-BF1056105DF9}"/>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225001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D4294-AD8B-CB17-1397-41A9D43A29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D67A0E-6048-F594-F466-141171EF6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5A82A-EE75-269F-C62D-D05FDB915D21}"/>
              </a:ext>
            </a:extLst>
          </p:cNvPr>
          <p:cNvSpPr>
            <a:spLocks noGrp="1"/>
          </p:cNvSpPr>
          <p:nvPr>
            <p:ph type="dt" sz="half" idx="10"/>
          </p:nvPr>
        </p:nvSpPr>
        <p:spPr/>
        <p:txBody>
          <a:bodyPr/>
          <a:lstStyle/>
          <a:p>
            <a:fld id="{D98FF65D-6541-4A04-BF6C-5FE992C05E04}" type="datetime1">
              <a:rPr lang="en-US" smtClean="0"/>
              <a:t>9/2/2024</a:t>
            </a:fld>
            <a:endParaRPr lang="en-US"/>
          </a:p>
        </p:txBody>
      </p:sp>
      <p:sp>
        <p:nvSpPr>
          <p:cNvPr id="5" name="Footer Placeholder 4">
            <a:extLst>
              <a:ext uri="{FF2B5EF4-FFF2-40B4-BE49-F238E27FC236}">
                <a16:creationId xmlns:a16="http://schemas.microsoft.com/office/drawing/2014/main" id="{5B1A2065-FFED-A317-29C5-17EFD1BAD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99E7C-6D5A-58D5-3C61-A47565A67D3D}"/>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111403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A7CD-7709-3127-03FC-5354E8847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C882C-D8C0-5644-D9DE-23D8D04C53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B993B-E7F0-5AB4-2D8F-54CF2DA99742}"/>
              </a:ext>
            </a:extLst>
          </p:cNvPr>
          <p:cNvSpPr>
            <a:spLocks noGrp="1"/>
          </p:cNvSpPr>
          <p:nvPr>
            <p:ph type="dt" sz="half" idx="10"/>
          </p:nvPr>
        </p:nvSpPr>
        <p:spPr/>
        <p:txBody>
          <a:bodyPr/>
          <a:lstStyle/>
          <a:p>
            <a:fld id="{ADC602B9-4A72-48E5-8A1E-3308DB17BC0A}" type="datetime1">
              <a:rPr lang="en-US" smtClean="0"/>
              <a:t>9/2/2024</a:t>
            </a:fld>
            <a:endParaRPr lang="en-US"/>
          </a:p>
        </p:txBody>
      </p:sp>
      <p:sp>
        <p:nvSpPr>
          <p:cNvPr id="5" name="Footer Placeholder 4">
            <a:extLst>
              <a:ext uri="{FF2B5EF4-FFF2-40B4-BE49-F238E27FC236}">
                <a16:creationId xmlns:a16="http://schemas.microsoft.com/office/drawing/2014/main" id="{3FDEFB51-7647-5C92-554E-237167D9D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9EB3A-FD20-CC91-6B18-1BAE67BF8D47}"/>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26153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B313-8FCF-7480-45FD-D52AF903DF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C50256-FC38-A9A2-1361-867978B4F0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A8682-B50F-CC94-0F0B-6DA862E36A70}"/>
              </a:ext>
            </a:extLst>
          </p:cNvPr>
          <p:cNvSpPr>
            <a:spLocks noGrp="1"/>
          </p:cNvSpPr>
          <p:nvPr>
            <p:ph type="dt" sz="half" idx="10"/>
          </p:nvPr>
        </p:nvSpPr>
        <p:spPr/>
        <p:txBody>
          <a:bodyPr/>
          <a:lstStyle/>
          <a:p>
            <a:fld id="{2CCF9401-3D2C-4295-AFC4-E2463308DBF9}" type="datetime1">
              <a:rPr lang="en-US" smtClean="0"/>
              <a:t>9/2/2024</a:t>
            </a:fld>
            <a:endParaRPr lang="en-US"/>
          </a:p>
        </p:txBody>
      </p:sp>
      <p:sp>
        <p:nvSpPr>
          <p:cNvPr id="5" name="Footer Placeholder 4">
            <a:extLst>
              <a:ext uri="{FF2B5EF4-FFF2-40B4-BE49-F238E27FC236}">
                <a16:creationId xmlns:a16="http://schemas.microsoft.com/office/drawing/2014/main" id="{EFF08550-F94C-8608-F108-6858E7871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4A676-459E-6A5E-82AF-DEE789E611B2}"/>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157808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79A1-01D6-0BF0-861D-484235E43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D0033-9B7D-9B6A-2186-EF5EA00E2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AFDB1C-382A-9A5A-1CF5-974B040117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FA2A5D-88ED-1B6C-14A6-8277B2F9EC1E}"/>
              </a:ext>
            </a:extLst>
          </p:cNvPr>
          <p:cNvSpPr>
            <a:spLocks noGrp="1"/>
          </p:cNvSpPr>
          <p:nvPr>
            <p:ph type="dt" sz="half" idx="10"/>
          </p:nvPr>
        </p:nvSpPr>
        <p:spPr/>
        <p:txBody>
          <a:bodyPr/>
          <a:lstStyle/>
          <a:p>
            <a:fld id="{E2D2E6A8-04A1-45EB-8186-1EEFB7FBF877}" type="datetime1">
              <a:rPr lang="en-US" smtClean="0"/>
              <a:t>9/2/2024</a:t>
            </a:fld>
            <a:endParaRPr lang="en-US"/>
          </a:p>
        </p:txBody>
      </p:sp>
      <p:sp>
        <p:nvSpPr>
          <p:cNvPr id="6" name="Footer Placeholder 5">
            <a:extLst>
              <a:ext uri="{FF2B5EF4-FFF2-40B4-BE49-F238E27FC236}">
                <a16:creationId xmlns:a16="http://schemas.microsoft.com/office/drawing/2014/main" id="{76225B58-C9E9-9A8F-4C91-2627F4841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E4203-593E-1853-B914-F0983C9A1C93}"/>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343166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6D33-55B0-6DD0-12B3-F3E1DC0260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7509C6-3467-70DE-109E-15353BE28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C5A08-25C9-E207-F1A7-2186B74C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25D690-AAE6-3699-4714-394D340D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0A224-4DFF-E01D-AC3F-3334609E7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A02B5C-FD2B-714D-5B30-357AE0CB4149}"/>
              </a:ext>
            </a:extLst>
          </p:cNvPr>
          <p:cNvSpPr>
            <a:spLocks noGrp="1"/>
          </p:cNvSpPr>
          <p:nvPr>
            <p:ph type="dt" sz="half" idx="10"/>
          </p:nvPr>
        </p:nvSpPr>
        <p:spPr/>
        <p:txBody>
          <a:bodyPr/>
          <a:lstStyle/>
          <a:p>
            <a:fld id="{FFC654E0-1741-469D-8308-E698418AEB3F}" type="datetime1">
              <a:rPr lang="en-US" smtClean="0"/>
              <a:t>9/2/2024</a:t>
            </a:fld>
            <a:endParaRPr lang="en-US"/>
          </a:p>
        </p:txBody>
      </p:sp>
      <p:sp>
        <p:nvSpPr>
          <p:cNvPr id="8" name="Footer Placeholder 7">
            <a:extLst>
              <a:ext uri="{FF2B5EF4-FFF2-40B4-BE49-F238E27FC236}">
                <a16:creationId xmlns:a16="http://schemas.microsoft.com/office/drawing/2014/main" id="{8EC6E865-95A9-5B9F-193D-48FA9296F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1D7A2-E142-50EE-7828-C94924D1B343}"/>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37232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6541-1105-83B4-7375-962E8EE935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FAA8C4-840D-C683-6E48-7D5674A40C59}"/>
              </a:ext>
            </a:extLst>
          </p:cNvPr>
          <p:cNvSpPr>
            <a:spLocks noGrp="1"/>
          </p:cNvSpPr>
          <p:nvPr>
            <p:ph type="dt" sz="half" idx="10"/>
          </p:nvPr>
        </p:nvSpPr>
        <p:spPr/>
        <p:txBody>
          <a:bodyPr/>
          <a:lstStyle/>
          <a:p>
            <a:fld id="{138C53DA-3040-4837-8F9A-1BA45ED81377}" type="datetime1">
              <a:rPr lang="en-US" smtClean="0"/>
              <a:t>9/2/2024</a:t>
            </a:fld>
            <a:endParaRPr lang="en-US"/>
          </a:p>
        </p:txBody>
      </p:sp>
      <p:sp>
        <p:nvSpPr>
          <p:cNvPr id="4" name="Footer Placeholder 3">
            <a:extLst>
              <a:ext uri="{FF2B5EF4-FFF2-40B4-BE49-F238E27FC236}">
                <a16:creationId xmlns:a16="http://schemas.microsoft.com/office/drawing/2014/main" id="{BE74E6D5-92ED-44EB-08FA-726CDA2019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42FEF-EE62-FC25-98C6-13DD54189397}"/>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403252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FA06BF-C210-D5C4-0842-7124F7D2FEF3}"/>
              </a:ext>
            </a:extLst>
          </p:cNvPr>
          <p:cNvSpPr>
            <a:spLocks noGrp="1"/>
          </p:cNvSpPr>
          <p:nvPr>
            <p:ph type="dt" sz="half" idx="10"/>
          </p:nvPr>
        </p:nvSpPr>
        <p:spPr/>
        <p:txBody>
          <a:bodyPr/>
          <a:lstStyle/>
          <a:p>
            <a:fld id="{5C8AB1F2-DD25-489F-8789-DB658C913686}" type="datetime1">
              <a:rPr lang="en-US" smtClean="0"/>
              <a:t>9/2/2024</a:t>
            </a:fld>
            <a:endParaRPr lang="en-US"/>
          </a:p>
        </p:txBody>
      </p:sp>
      <p:sp>
        <p:nvSpPr>
          <p:cNvPr id="3" name="Footer Placeholder 2">
            <a:extLst>
              <a:ext uri="{FF2B5EF4-FFF2-40B4-BE49-F238E27FC236}">
                <a16:creationId xmlns:a16="http://schemas.microsoft.com/office/drawing/2014/main" id="{722934E9-BC3E-DCE8-AE3E-ED4A6DB89A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A49289-E64A-DE53-502C-7B2BBEB8B0E9}"/>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58885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E9E3-026B-69CA-1D0F-8CE83F9D6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89A38-A9C5-5CA0-3F5D-547858FCA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9DA6C5-0A35-9825-BD60-64FD45A7D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0DC51-4942-B2F6-10DC-01EFD7C98282}"/>
              </a:ext>
            </a:extLst>
          </p:cNvPr>
          <p:cNvSpPr>
            <a:spLocks noGrp="1"/>
          </p:cNvSpPr>
          <p:nvPr>
            <p:ph type="dt" sz="half" idx="10"/>
          </p:nvPr>
        </p:nvSpPr>
        <p:spPr/>
        <p:txBody>
          <a:bodyPr/>
          <a:lstStyle/>
          <a:p>
            <a:fld id="{414E0ED1-36B6-4E4F-85D2-947F1247EBB1}" type="datetime1">
              <a:rPr lang="en-US" smtClean="0"/>
              <a:t>9/2/2024</a:t>
            </a:fld>
            <a:endParaRPr lang="en-US"/>
          </a:p>
        </p:txBody>
      </p:sp>
      <p:sp>
        <p:nvSpPr>
          <p:cNvPr id="6" name="Footer Placeholder 5">
            <a:extLst>
              <a:ext uri="{FF2B5EF4-FFF2-40B4-BE49-F238E27FC236}">
                <a16:creationId xmlns:a16="http://schemas.microsoft.com/office/drawing/2014/main" id="{3A2A3654-23F8-709C-99D7-CC4414B66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1DD9E-BDAC-CC94-2F5F-80A038C21381}"/>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326999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F4CC-2AEF-7490-1AEF-5E8D3E5A9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9F2880-74B5-8614-6AD1-633594AF0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A3904-3293-ECA1-51C7-C1C52DE68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025A0-93A4-51EF-9D16-18561BFC7C5B}"/>
              </a:ext>
            </a:extLst>
          </p:cNvPr>
          <p:cNvSpPr>
            <a:spLocks noGrp="1"/>
          </p:cNvSpPr>
          <p:nvPr>
            <p:ph type="dt" sz="half" idx="10"/>
          </p:nvPr>
        </p:nvSpPr>
        <p:spPr/>
        <p:txBody>
          <a:bodyPr/>
          <a:lstStyle/>
          <a:p>
            <a:fld id="{3B648AE4-F943-4213-A13B-172B27365ECD}" type="datetime1">
              <a:rPr lang="en-US" smtClean="0"/>
              <a:t>9/2/2024</a:t>
            </a:fld>
            <a:endParaRPr lang="en-US"/>
          </a:p>
        </p:txBody>
      </p:sp>
      <p:sp>
        <p:nvSpPr>
          <p:cNvPr id="6" name="Footer Placeholder 5">
            <a:extLst>
              <a:ext uri="{FF2B5EF4-FFF2-40B4-BE49-F238E27FC236}">
                <a16:creationId xmlns:a16="http://schemas.microsoft.com/office/drawing/2014/main" id="{D3DFD0E7-553D-DE79-7F60-2E085F3AF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5D5B4-A6B0-EC5B-EA1F-29280B2B0342}"/>
              </a:ext>
            </a:extLst>
          </p:cNvPr>
          <p:cNvSpPr>
            <a:spLocks noGrp="1"/>
          </p:cNvSpPr>
          <p:nvPr>
            <p:ph type="sldNum" sz="quarter" idx="12"/>
          </p:nvPr>
        </p:nvSpPr>
        <p:spPr/>
        <p:txBody>
          <a:bodyPr/>
          <a:lstStyle/>
          <a:p>
            <a:fld id="{979AFCC0-77F6-4334-A2DE-FE34C73F022F}" type="slidenum">
              <a:rPr lang="en-US" smtClean="0"/>
              <a:t>‹#›</a:t>
            </a:fld>
            <a:endParaRPr lang="en-US"/>
          </a:p>
        </p:txBody>
      </p:sp>
    </p:spTree>
    <p:extLst>
      <p:ext uri="{BB962C8B-B14F-4D97-AF65-F5344CB8AC3E}">
        <p14:creationId xmlns:p14="http://schemas.microsoft.com/office/powerpoint/2010/main" val="257528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E07B9-AC00-F680-0216-D72A84FBD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4695F1-9133-320A-2DCE-6D33B318D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DC12B-CA1C-E715-3642-B8A85D778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8116CD-7F0A-4F66-9F47-23420FACEC09}" type="datetime1">
              <a:rPr lang="en-US" smtClean="0"/>
              <a:t>9/2/2024</a:t>
            </a:fld>
            <a:endParaRPr lang="en-US"/>
          </a:p>
        </p:txBody>
      </p:sp>
      <p:sp>
        <p:nvSpPr>
          <p:cNvPr id="5" name="Footer Placeholder 4">
            <a:extLst>
              <a:ext uri="{FF2B5EF4-FFF2-40B4-BE49-F238E27FC236}">
                <a16:creationId xmlns:a16="http://schemas.microsoft.com/office/drawing/2014/main" id="{C0F4E24E-269D-2B90-7761-55A519070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FEA8B0-A9E0-DB28-0697-C798CE888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9AFCC0-77F6-4334-A2DE-FE34C73F022F}" type="slidenum">
              <a:rPr lang="en-US" smtClean="0"/>
              <a:t>‹#›</a:t>
            </a:fld>
            <a:endParaRPr lang="en-US"/>
          </a:p>
        </p:txBody>
      </p:sp>
    </p:spTree>
    <p:extLst>
      <p:ext uri="{BB962C8B-B14F-4D97-AF65-F5344CB8AC3E}">
        <p14:creationId xmlns:p14="http://schemas.microsoft.com/office/powerpoint/2010/main" val="1888253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F644C9-9468-8877-EDBF-B185E6BCAEE0}"/>
              </a:ext>
            </a:extLst>
          </p:cNvPr>
          <p:cNvSpPr>
            <a:spLocks noGrp="1"/>
          </p:cNvSpPr>
          <p:nvPr>
            <p:ph type="ctrTitle"/>
          </p:nvPr>
        </p:nvSpPr>
        <p:spPr>
          <a:xfrm>
            <a:off x="1524000" y="4200180"/>
            <a:ext cx="9144000" cy="1682780"/>
          </a:xfrm>
        </p:spPr>
        <p:txBody>
          <a:bodyPr anchor="t">
            <a:normAutofit/>
          </a:bodyPr>
          <a:lstStyle/>
          <a:p>
            <a:pPr>
              <a:lnSpc>
                <a:spcPct val="100000"/>
              </a:lnSpc>
              <a:spcBef>
                <a:spcPts val="2400"/>
              </a:spcBef>
              <a:spcAft>
                <a:spcPts val="2400"/>
              </a:spcAft>
            </a:pPr>
            <a:r>
              <a:rPr lang="en-US" b="1">
                <a:solidFill>
                  <a:schemeClr val="bg1"/>
                </a:solidFill>
              </a:rPr>
              <a:t>Merchandise Store</a:t>
            </a:r>
            <a:br>
              <a:rPr lang="en-US">
                <a:solidFill>
                  <a:schemeClr val="bg1"/>
                </a:solidFill>
              </a:rPr>
            </a:br>
            <a:r>
              <a:rPr lang="en-US" sz="3200">
                <a:solidFill>
                  <a:schemeClr val="bg1"/>
                </a:solidFill>
              </a:rPr>
              <a:t>Admin Registration and User Management Guide</a:t>
            </a:r>
          </a:p>
        </p:txBody>
      </p:sp>
      <p:sp>
        <p:nvSpPr>
          <p:cNvPr id="8" name="Slide Number Placeholder 7">
            <a:extLst>
              <a:ext uri="{FF2B5EF4-FFF2-40B4-BE49-F238E27FC236}">
                <a16:creationId xmlns:a16="http://schemas.microsoft.com/office/drawing/2014/main" id="{A5E65B59-F04D-B37F-2516-6B68D4039892}"/>
              </a:ext>
            </a:extLst>
          </p:cNvPr>
          <p:cNvSpPr>
            <a:spLocks noGrp="1"/>
          </p:cNvSpPr>
          <p:nvPr>
            <p:ph type="sldNum" sz="quarter" idx="12"/>
          </p:nvPr>
        </p:nvSpPr>
        <p:spPr/>
        <p:txBody>
          <a:bodyPr/>
          <a:lstStyle/>
          <a:p>
            <a:fld id="{979AFCC0-77F6-4334-A2DE-FE34C73F022F}" type="slidenum">
              <a:rPr lang="en-US" smtClean="0"/>
              <a:t>1</a:t>
            </a:fld>
            <a:endParaRPr lang="en-US"/>
          </a:p>
        </p:txBody>
      </p:sp>
      <p:sp>
        <p:nvSpPr>
          <p:cNvPr id="2" name="TextBox 1">
            <a:extLst>
              <a:ext uri="{FF2B5EF4-FFF2-40B4-BE49-F238E27FC236}">
                <a16:creationId xmlns:a16="http://schemas.microsoft.com/office/drawing/2014/main" id="{4FFC449C-ABDD-46AE-D4D4-7B52BC99D5CC}"/>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solidFill>
                <a:latin typeface="Arial Nova" panose="020B0504020202020204" pitchFamily="34" charset="0"/>
                <a:ea typeface="Montserrat Light" charset="0"/>
                <a:cs typeface="Montserrat Light" charset="0"/>
                <a:sym typeface="Arial"/>
              </a:rPr>
              <a:t>CONFIDENTIAL</a:t>
            </a:r>
          </a:p>
        </p:txBody>
      </p:sp>
      <p:pic>
        <p:nvPicPr>
          <p:cNvPr id="9" name="Picture 8" descr="A hand giving a thumbs up&#10;&#10;Description automatically generated">
            <a:extLst>
              <a:ext uri="{FF2B5EF4-FFF2-40B4-BE49-F238E27FC236}">
                <a16:creationId xmlns:a16="http://schemas.microsoft.com/office/drawing/2014/main" id="{C8AD07DF-EAC8-0B57-1E44-05A0538C5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602" y="628427"/>
            <a:ext cx="3082795" cy="3660819"/>
          </a:xfrm>
          <a:prstGeom prst="rect">
            <a:avLst/>
          </a:prstGeom>
        </p:spPr>
      </p:pic>
    </p:spTree>
    <p:extLst>
      <p:ext uri="{BB962C8B-B14F-4D97-AF65-F5344CB8AC3E}">
        <p14:creationId xmlns:p14="http://schemas.microsoft.com/office/powerpoint/2010/main" val="102493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giving a thumbs up&#10;&#10;Description automatically generated">
            <a:extLst>
              <a:ext uri="{FF2B5EF4-FFF2-40B4-BE49-F238E27FC236}">
                <a16:creationId xmlns:a16="http://schemas.microsoft.com/office/drawing/2014/main" id="{05D7291F-0E12-E8AA-3C5C-47C0D34CED7C}"/>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556000" y="412750"/>
            <a:ext cx="5080000" cy="6032500"/>
          </a:xfrm>
          <a:prstGeom prst="rect">
            <a:avLst/>
          </a:prstGeom>
          <a:noFill/>
        </p:spPr>
      </p:pic>
      <p:sp>
        <p:nvSpPr>
          <p:cNvPr id="6" name="Title 5">
            <a:extLst>
              <a:ext uri="{FF2B5EF4-FFF2-40B4-BE49-F238E27FC236}">
                <a16:creationId xmlns:a16="http://schemas.microsoft.com/office/drawing/2014/main" id="{E7C5E80F-6840-ED86-4D14-D51C66DE6A76}"/>
              </a:ext>
            </a:extLst>
          </p:cNvPr>
          <p:cNvSpPr>
            <a:spLocks noGrp="1"/>
          </p:cNvSpPr>
          <p:nvPr>
            <p:ph type="title"/>
          </p:nvPr>
        </p:nvSpPr>
        <p:spPr/>
        <p:txBody>
          <a:bodyPr>
            <a:normAutofit/>
          </a:bodyPr>
          <a:lstStyle/>
          <a:p>
            <a:r>
              <a:rPr lang="en-US" sz="3600" b="1" dirty="0"/>
              <a:t>Added User FAQ’s</a:t>
            </a:r>
          </a:p>
        </p:txBody>
      </p:sp>
      <p:sp>
        <p:nvSpPr>
          <p:cNvPr id="5" name="Slide Number Placeholder 4">
            <a:extLst>
              <a:ext uri="{FF2B5EF4-FFF2-40B4-BE49-F238E27FC236}">
                <a16:creationId xmlns:a16="http://schemas.microsoft.com/office/drawing/2014/main" id="{792B6981-834C-FF9D-2EF6-710FD55D4FF5}"/>
              </a:ext>
            </a:extLst>
          </p:cNvPr>
          <p:cNvSpPr>
            <a:spLocks noGrp="1"/>
          </p:cNvSpPr>
          <p:nvPr>
            <p:ph type="sldNum" sz="quarter" idx="12"/>
          </p:nvPr>
        </p:nvSpPr>
        <p:spPr/>
        <p:txBody>
          <a:bodyPr/>
          <a:lstStyle/>
          <a:p>
            <a:fld id="{979AFCC0-77F6-4334-A2DE-FE34C73F022F}" type="slidenum">
              <a:rPr lang="en-US" smtClean="0"/>
              <a:t>10</a:t>
            </a:fld>
            <a:endParaRPr lang="en-US"/>
          </a:p>
        </p:txBody>
      </p:sp>
      <p:sp>
        <p:nvSpPr>
          <p:cNvPr id="2" name="TextBox 1">
            <a:extLst>
              <a:ext uri="{FF2B5EF4-FFF2-40B4-BE49-F238E27FC236}">
                <a16:creationId xmlns:a16="http://schemas.microsoft.com/office/drawing/2014/main" id="{F3DEFB43-106A-5A49-FA41-6BEF8CED8BFC}"/>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lumMod val="50000"/>
                  </a:schemeClr>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lumMod val="50000"/>
                  </a:schemeClr>
                </a:solidFill>
                <a:latin typeface="Arial Nova" panose="020B0504020202020204" pitchFamily="34" charset="0"/>
                <a:ea typeface="Montserrat Light" charset="0"/>
                <a:cs typeface="Montserrat Light" charset="0"/>
                <a:sym typeface="Arial"/>
              </a:rPr>
              <a:t>CONFIDENTIAL</a:t>
            </a:r>
          </a:p>
        </p:txBody>
      </p:sp>
      <p:sp>
        <p:nvSpPr>
          <p:cNvPr id="7" name="TextBox 6">
            <a:extLst>
              <a:ext uri="{FF2B5EF4-FFF2-40B4-BE49-F238E27FC236}">
                <a16:creationId xmlns:a16="http://schemas.microsoft.com/office/drawing/2014/main" id="{D3A2EFB8-29A9-E213-DCE2-ABC2D06C98A3}"/>
              </a:ext>
            </a:extLst>
          </p:cNvPr>
          <p:cNvSpPr txBox="1"/>
          <p:nvPr/>
        </p:nvSpPr>
        <p:spPr>
          <a:xfrm>
            <a:off x="838200" y="1299598"/>
            <a:ext cx="10515600" cy="4785926"/>
          </a:xfrm>
          <a:prstGeom prst="rect">
            <a:avLst/>
          </a:prstGeom>
          <a:noFill/>
        </p:spPr>
        <p:txBody>
          <a:bodyPr wrap="square">
            <a:spAutoFit/>
          </a:bodyPr>
          <a:lstStyle/>
          <a:p>
            <a:pPr>
              <a:spcAft>
                <a:spcPts val="600"/>
              </a:spcAft>
            </a:pPr>
            <a:r>
              <a:rPr lang="en-US" sz="1100" b="1" dirty="0"/>
              <a:t>1.  How do I access the Planet Fitness merchandise store?</a:t>
            </a:r>
          </a:p>
          <a:p>
            <a:r>
              <a:rPr lang="en-US" sz="1100" dirty="0"/>
              <a:t>Answer:  You (Added User) can access the Planet Fitness merchandise store by logging in with the credentials provided to you by your company admin (Club Owner). If you (Added User) are logging in for the first time, on the log in page, you will need to select, “Forgot your password?” and enter in the username (email) that received the “You’ve been linked to a company” email. Once you have successfully updated your account with your new password you have access to the full Planet Fitness merchandise store.</a:t>
            </a:r>
          </a:p>
          <a:p>
            <a:endParaRPr lang="en-US" sz="1100" b="1" dirty="0"/>
          </a:p>
          <a:p>
            <a:pPr>
              <a:spcAft>
                <a:spcPts val="600"/>
              </a:spcAft>
            </a:pPr>
            <a:r>
              <a:rPr lang="en-US" sz="1100" b="1" dirty="0"/>
              <a:t>2. Can I place orders on behalf of my company?</a:t>
            </a:r>
          </a:p>
          <a:p>
            <a:r>
              <a:rPr lang="en-US" sz="1100" dirty="0"/>
              <a:t>Answer: Yes, if you have been assigned the appropriate permissions by your company admin (Club Owner), you can place orders on behalf of your company. Sign in and then navigate to the catalog, select products, and proceed to checkout as usual.</a:t>
            </a:r>
          </a:p>
          <a:p>
            <a:endParaRPr lang="en-US" sz="1100" b="1" dirty="0"/>
          </a:p>
          <a:p>
            <a:pPr>
              <a:spcAft>
                <a:spcPts val="600"/>
              </a:spcAft>
            </a:pPr>
            <a:r>
              <a:rPr lang="en-US" sz="1100" b="1" dirty="0"/>
              <a:t>3. How do I view orders that I've placed on behalf of my company?</a:t>
            </a:r>
          </a:p>
          <a:p>
            <a:r>
              <a:rPr lang="en-US" sz="1100" dirty="0"/>
              <a:t>Answer:  You can view orders you've placed by logging into your Planet Fitness merchandise store account, navigating to My Account &gt; My Orders. Here, you can see a list of all orders placed under your account.</a:t>
            </a:r>
          </a:p>
          <a:p>
            <a:endParaRPr lang="en-US" sz="1100" dirty="0"/>
          </a:p>
          <a:p>
            <a:pPr>
              <a:spcAft>
                <a:spcPts val="600"/>
              </a:spcAft>
            </a:pPr>
            <a:r>
              <a:rPr lang="en-US" sz="1100" b="1" dirty="0"/>
              <a:t>4. What should I do if I need to update my account information or contact details?</a:t>
            </a:r>
          </a:p>
          <a:p>
            <a:r>
              <a:rPr lang="en-US" sz="1100" dirty="0"/>
              <a:t>Answer:  You can update your account information by logging in, navigating to My Account &gt; Account Dashboard, and clicking on the edit link next to the information you want to update (e.g., address, phone number).</a:t>
            </a:r>
          </a:p>
          <a:p>
            <a:endParaRPr lang="en-US" sz="1100" dirty="0"/>
          </a:p>
          <a:p>
            <a:pPr>
              <a:spcAft>
                <a:spcPts val="600"/>
              </a:spcAft>
            </a:pPr>
            <a:r>
              <a:rPr lang="en-US" sz="1100" b="1" dirty="0"/>
              <a:t>5. Can I view orders placed by other users within my company?</a:t>
            </a:r>
          </a:p>
          <a:p>
            <a:r>
              <a:rPr lang="en-US" sz="1100" dirty="0"/>
              <a:t>Answer:  No, as a regular user, you can only view orders that you have personally placed. Only company admins (Club Owners) or users with specific permissions can view orders placed by others within the company.</a:t>
            </a:r>
          </a:p>
          <a:p>
            <a:endParaRPr lang="en-US" sz="1100" dirty="0"/>
          </a:p>
          <a:p>
            <a:pPr>
              <a:spcAft>
                <a:spcPts val="600"/>
              </a:spcAft>
            </a:pPr>
            <a:r>
              <a:rPr lang="en-US" sz="1100" b="1" dirty="0"/>
              <a:t>7. What should I do if I encounter issues with placing orders or accessing certain features?</a:t>
            </a:r>
          </a:p>
          <a:p>
            <a:r>
              <a:rPr lang="en-US" sz="1100" dirty="0"/>
              <a:t>Answer:  If you experience any issues, first check with your company admin to ensure you have the correct permissions. If problems persist, you can contact customer support at </a:t>
            </a:r>
            <a:r>
              <a:rPr lang="en-US" sz="1100" dirty="0">
                <a:solidFill>
                  <a:srgbClr val="FF0000"/>
                </a:solidFill>
              </a:rPr>
              <a:t>877-521-9840 </a:t>
            </a:r>
            <a:r>
              <a:rPr lang="en-US" sz="1100" dirty="0"/>
              <a:t>or</a:t>
            </a:r>
            <a:r>
              <a:rPr lang="en-US" sz="1100" dirty="0">
                <a:solidFill>
                  <a:srgbClr val="FF0000"/>
                </a:solidFill>
              </a:rPr>
              <a:t> pfstore@bdainc.com</a:t>
            </a:r>
            <a:endParaRPr lang="en-US" sz="1100" dirty="0"/>
          </a:p>
        </p:txBody>
      </p:sp>
    </p:spTree>
    <p:extLst>
      <p:ext uri="{BB962C8B-B14F-4D97-AF65-F5344CB8AC3E}">
        <p14:creationId xmlns:p14="http://schemas.microsoft.com/office/powerpoint/2010/main" val="296442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giving a thumbs up&#10;&#10;Description automatically generated">
            <a:extLst>
              <a:ext uri="{FF2B5EF4-FFF2-40B4-BE49-F238E27FC236}">
                <a16:creationId xmlns:a16="http://schemas.microsoft.com/office/drawing/2014/main" id="{7B5B7D1A-781F-A6BF-D8B7-F45AA56A7327}"/>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3556000" y="412750"/>
            <a:ext cx="5080000" cy="6032500"/>
          </a:xfrm>
          <a:prstGeom prst="rect">
            <a:avLst/>
          </a:prstGeom>
          <a:noFill/>
        </p:spPr>
      </p:pic>
      <p:sp>
        <p:nvSpPr>
          <p:cNvPr id="8" name="Slide Number Placeholder 7">
            <a:extLst>
              <a:ext uri="{FF2B5EF4-FFF2-40B4-BE49-F238E27FC236}">
                <a16:creationId xmlns:a16="http://schemas.microsoft.com/office/drawing/2014/main" id="{A5E65B59-F04D-B37F-2516-6B68D4039892}"/>
              </a:ext>
            </a:extLst>
          </p:cNvPr>
          <p:cNvSpPr>
            <a:spLocks noGrp="1"/>
          </p:cNvSpPr>
          <p:nvPr>
            <p:ph type="sldNum" sz="quarter" idx="12"/>
          </p:nvPr>
        </p:nvSpPr>
        <p:spPr/>
        <p:txBody>
          <a:bodyPr/>
          <a:lstStyle/>
          <a:p>
            <a:fld id="{979AFCC0-77F6-4334-A2DE-FE34C73F022F}" type="slidenum">
              <a:rPr lang="en-US" smtClean="0"/>
              <a:t>2</a:t>
            </a:fld>
            <a:endParaRPr lang="en-US"/>
          </a:p>
        </p:txBody>
      </p:sp>
      <p:sp>
        <p:nvSpPr>
          <p:cNvPr id="9" name="TextBox 8">
            <a:extLst>
              <a:ext uri="{FF2B5EF4-FFF2-40B4-BE49-F238E27FC236}">
                <a16:creationId xmlns:a16="http://schemas.microsoft.com/office/drawing/2014/main" id="{EFE9BD5C-7F9A-AEF6-44C4-89A7793678F3}"/>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lumMod val="50000"/>
                  </a:schemeClr>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lumMod val="50000"/>
                  </a:schemeClr>
                </a:solidFill>
                <a:latin typeface="Arial Nova" panose="020B0504020202020204" pitchFamily="34" charset="0"/>
                <a:ea typeface="Montserrat Light" charset="0"/>
                <a:cs typeface="Montserrat Light" charset="0"/>
                <a:sym typeface="Arial"/>
              </a:rPr>
              <a:t>CONFIDENTIAL</a:t>
            </a:r>
          </a:p>
        </p:txBody>
      </p:sp>
      <p:sp>
        <p:nvSpPr>
          <p:cNvPr id="11" name="TextBox 10">
            <a:extLst>
              <a:ext uri="{FF2B5EF4-FFF2-40B4-BE49-F238E27FC236}">
                <a16:creationId xmlns:a16="http://schemas.microsoft.com/office/drawing/2014/main" id="{206651B6-9869-4D7E-BF38-2E0E2EDFE6B3}"/>
              </a:ext>
            </a:extLst>
          </p:cNvPr>
          <p:cNvSpPr txBox="1"/>
          <p:nvPr/>
        </p:nvSpPr>
        <p:spPr>
          <a:xfrm>
            <a:off x="1561947" y="612845"/>
            <a:ext cx="9257289" cy="5632311"/>
          </a:xfrm>
          <a:prstGeom prst="rect">
            <a:avLst/>
          </a:prstGeom>
          <a:noFill/>
        </p:spPr>
        <p:txBody>
          <a:bodyPr wrap="square" rtlCol="0">
            <a:spAutoFit/>
          </a:bodyPr>
          <a:lstStyle/>
          <a:p>
            <a:r>
              <a:rPr lang="en-US" b="1" dirty="0"/>
              <a:t>Welcome Admins to your new Planet Fitness merchandise store! </a:t>
            </a:r>
          </a:p>
          <a:p>
            <a:pPr rtl="0"/>
            <a:r>
              <a:rPr lang="en-US" dirty="0"/>
              <a:t> </a:t>
            </a:r>
          </a:p>
          <a:p>
            <a:pPr rtl="0"/>
            <a:r>
              <a:rPr lang="en-US" dirty="0"/>
              <a:t>We're excited to embark on this new journey with you to help streamline your eCommerce experience! This step-by-step guide has been crafted to ensure that you can set up and manage your company's online purchases successfully. This guide will walk you through each step, from initial setup to onboarding your buyers. Our goal is to empower you with the knowledge and tools needed to maximize the potential of your new Planet Fitness merchandise store!</a:t>
            </a:r>
          </a:p>
          <a:p>
            <a:pPr rtl="0"/>
            <a:r>
              <a:rPr lang="en-US" dirty="0"/>
              <a:t> </a:t>
            </a:r>
          </a:p>
          <a:p>
            <a:pPr rtl="0"/>
            <a:r>
              <a:rPr lang="en-US" dirty="0"/>
              <a:t>Please note that the BDA Team will handle the initial setup of your 'Company'. Club Owners (Admins) will need to log in and confirm their Companies and users are setup with the correct emails. If you are unable to login and confirm the setup before 9/4 you will need to reach out to BDA’s customer service team for support!</a:t>
            </a:r>
          </a:p>
          <a:p>
            <a:pPr rtl="0"/>
            <a:r>
              <a:rPr lang="en-US" dirty="0"/>
              <a:t> </a:t>
            </a:r>
          </a:p>
          <a:p>
            <a:pPr rtl="0"/>
            <a:r>
              <a:rPr lang="en-US" dirty="0"/>
              <a:t>Should you encounter any challenges along the way, we've included FAQs and troubleshooting tips to provide you with quick solutions. BDA will have a dedicated support team standing by to assist during the weeks of 9/2 - 9/13. The link that is provided in the 'Company' email you receive will expire on 9/4.</a:t>
            </a:r>
          </a:p>
          <a:p>
            <a:pPr rtl="0"/>
            <a:endParaRPr lang="en-US" dirty="0"/>
          </a:p>
          <a:p>
            <a:pPr rtl="0"/>
            <a:r>
              <a:rPr lang="en-US" dirty="0"/>
              <a:t>Let's dive in and make your ecommerce journey a seamless one!</a:t>
            </a:r>
          </a:p>
        </p:txBody>
      </p:sp>
    </p:spTree>
    <p:extLst>
      <p:ext uri="{BB962C8B-B14F-4D97-AF65-F5344CB8AC3E}">
        <p14:creationId xmlns:p14="http://schemas.microsoft.com/office/powerpoint/2010/main" val="288495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giving a thumbs up&#10;&#10;Description automatically generated">
            <a:extLst>
              <a:ext uri="{FF2B5EF4-FFF2-40B4-BE49-F238E27FC236}">
                <a16:creationId xmlns:a16="http://schemas.microsoft.com/office/drawing/2014/main" id="{D21118C4-0BEE-F9FE-CD11-9E39D66AB0E6}"/>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556000" y="412750"/>
            <a:ext cx="5080000" cy="6032500"/>
          </a:xfrm>
          <a:prstGeom prst="rect">
            <a:avLst/>
          </a:prstGeom>
          <a:noFill/>
        </p:spPr>
      </p:pic>
      <p:sp>
        <p:nvSpPr>
          <p:cNvPr id="2" name="Title 1">
            <a:extLst>
              <a:ext uri="{FF2B5EF4-FFF2-40B4-BE49-F238E27FC236}">
                <a16:creationId xmlns:a16="http://schemas.microsoft.com/office/drawing/2014/main" id="{6BF29A7E-E140-8E09-DF7D-2217AD3AACBF}"/>
              </a:ext>
            </a:extLst>
          </p:cNvPr>
          <p:cNvSpPr>
            <a:spLocks noGrp="1"/>
          </p:cNvSpPr>
          <p:nvPr>
            <p:ph type="title"/>
          </p:nvPr>
        </p:nvSpPr>
        <p:spPr/>
        <p:txBody>
          <a:bodyPr>
            <a:normAutofit/>
          </a:bodyPr>
          <a:lstStyle/>
          <a:p>
            <a:r>
              <a:rPr lang="en-US" sz="3600" b="1"/>
              <a:t>Step 1:  </a:t>
            </a:r>
            <a:r>
              <a:rPr lang="en-US" sz="3600"/>
              <a:t>Locate the admin invitation email you received.</a:t>
            </a:r>
          </a:p>
        </p:txBody>
      </p:sp>
      <p:sp>
        <p:nvSpPr>
          <p:cNvPr id="4" name="Slide Number Placeholder 3">
            <a:extLst>
              <a:ext uri="{FF2B5EF4-FFF2-40B4-BE49-F238E27FC236}">
                <a16:creationId xmlns:a16="http://schemas.microsoft.com/office/drawing/2014/main" id="{B5EAD8D3-D9BF-1033-7887-80AD52F10F74}"/>
              </a:ext>
            </a:extLst>
          </p:cNvPr>
          <p:cNvSpPr>
            <a:spLocks noGrp="1"/>
          </p:cNvSpPr>
          <p:nvPr>
            <p:ph type="sldNum" sz="quarter" idx="12"/>
          </p:nvPr>
        </p:nvSpPr>
        <p:spPr/>
        <p:txBody>
          <a:bodyPr/>
          <a:lstStyle/>
          <a:p>
            <a:fld id="{979AFCC0-77F6-4334-A2DE-FE34C73F022F}" type="slidenum">
              <a:rPr lang="en-US" smtClean="0"/>
              <a:t>3</a:t>
            </a:fld>
            <a:endParaRPr lang="en-US"/>
          </a:p>
        </p:txBody>
      </p:sp>
      <p:sp>
        <p:nvSpPr>
          <p:cNvPr id="3" name="TextBox 2">
            <a:extLst>
              <a:ext uri="{FF2B5EF4-FFF2-40B4-BE49-F238E27FC236}">
                <a16:creationId xmlns:a16="http://schemas.microsoft.com/office/drawing/2014/main" id="{86CA7B9C-5849-78A2-8E73-7B2ADC705D73}"/>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lumMod val="50000"/>
                  </a:schemeClr>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lumMod val="50000"/>
                  </a:schemeClr>
                </a:solidFill>
                <a:latin typeface="Arial Nova" panose="020B0504020202020204" pitchFamily="34" charset="0"/>
                <a:ea typeface="Montserrat Light" charset="0"/>
                <a:cs typeface="Montserrat Light" charset="0"/>
                <a:sym typeface="Arial"/>
              </a:rPr>
              <a:t>CONFIDENTIAL</a:t>
            </a:r>
          </a:p>
        </p:txBody>
      </p:sp>
      <p:sp>
        <p:nvSpPr>
          <p:cNvPr id="9" name="TextBox 8">
            <a:extLst>
              <a:ext uri="{FF2B5EF4-FFF2-40B4-BE49-F238E27FC236}">
                <a16:creationId xmlns:a16="http://schemas.microsoft.com/office/drawing/2014/main" id="{0734EE75-6AEA-1FD9-2A95-B9694EB0B267}"/>
              </a:ext>
            </a:extLst>
          </p:cNvPr>
          <p:cNvSpPr txBox="1"/>
          <p:nvPr/>
        </p:nvSpPr>
        <p:spPr>
          <a:xfrm>
            <a:off x="838198" y="1690688"/>
            <a:ext cx="4421865" cy="4247317"/>
          </a:xfrm>
          <a:prstGeom prst="rect">
            <a:avLst/>
          </a:prstGeom>
          <a:noFill/>
        </p:spPr>
        <p:txBody>
          <a:bodyPr wrap="square" rtlCol="0">
            <a:spAutoFit/>
          </a:bodyPr>
          <a:lstStyle/>
          <a:p>
            <a:r>
              <a:rPr lang="en-US" dirty="0"/>
              <a:t>You will be receiving an email from </a:t>
            </a:r>
            <a:r>
              <a:rPr lang="en-US" dirty="0">
                <a:solidFill>
                  <a:srgbClr val="FF0000"/>
                </a:solidFill>
              </a:rPr>
              <a:t>pfstore@bdainc.com</a:t>
            </a:r>
            <a:r>
              <a:rPr lang="en-US" dirty="0"/>
              <a:t>, inviting you to your new company admin panel.  Please click the link in the body of the email, which will take you to your new merchandise store!</a:t>
            </a:r>
          </a:p>
          <a:p>
            <a:endParaRPr lang="en-US" dirty="0"/>
          </a:p>
          <a:p>
            <a:r>
              <a:rPr lang="en-US" dirty="0"/>
              <a:t>When you sign-in for the first time, you will need to do a password reset to set up your actual password.  See the next slide for screenshots of the process. </a:t>
            </a:r>
          </a:p>
          <a:p>
            <a:endParaRPr lang="en-US" dirty="0"/>
          </a:p>
          <a:p>
            <a:r>
              <a:rPr lang="en-US" dirty="0">
                <a:solidFill>
                  <a:srgbClr val="FF0000"/>
                </a:solidFill>
              </a:rPr>
              <a:t>The link in the initial invite email will only be available from 9/2 – 9/4, if you are unable to access the link, please reach out to Customer Service.</a:t>
            </a:r>
          </a:p>
        </p:txBody>
      </p:sp>
      <p:pic>
        <p:nvPicPr>
          <p:cNvPr id="12" name="Picture 11">
            <a:extLst>
              <a:ext uri="{FF2B5EF4-FFF2-40B4-BE49-F238E27FC236}">
                <a16:creationId xmlns:a16="http://schemas.microsoft.com/office/drawing/2014/main" id="{82E2DE4C-879D-CEE6-9192-7E07B5C0F562}"/>
              </a:ext>
            </a:extLst>
          </p:cNvPr>
          <p:cNvPicPr>
            <a:picLocks noChangeAspect="1"/>
          </p:cNvPicPr>
          <p:nvPr/>
        </p:nvPicPr>
        <p:blipFill>
          <a:blip r:embed="rId3"/>
          <a:stretch>
            <a:fillRect/>
          </a:stretch>
        </p:blipFill>
        <p:spPr>
          <a:xfrm>
            <a:off x="6096000" y="1626850"/>
            <a:ext cx="5245100" cy="4368800"/>
          </a:xfrm>
          <a:prstGeom prst="rect">
            <a:avLst/>
          </a:prstGeom>
        </p:spPr>
      </p:pic>
    </p:spTree>
    <p:extLst>
      <p:ext uri="{BB962C8B-B14F-4D97-AF65-F5344CB8AC3E}">
        <p14:creationId xmlns:p14="http://schemas.microsoft.com/office/powerpoint/2010/main" val="255586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giving a thumbs up&#10;&#10;Description automatically generated">
            <a:extLst>
              <a:ext uri="{FF2B5EF4-FFF2-40B4-BE49-F238E27FC236}">
                <a16:creationId xmlns:a16="http://schemas.microsoft.com/office/drawing/2014/main" id="{DDF2A9BD-B45E-40C1-F737-A78313B3AE5A}"/>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556000" y="412750"/>
            <a:ext cx="5080000" cy="6032500"/>
          </a:xfrm>
          <a:prstGeom prst="rect">
            <a:avLst/>
          </a:prstGeom>
          <a:noFill/>
        </p:spPr>
      </p:pic>
      <p:sp>
        <p:nvSpPr>
          <p:cNvPr id="3" name="Slide Number Placeholder 2">
            <a:extLst>
              <a:ext uri="{FF2B5EF4-FFF2-40B4-BE49-F238E27FC236}">
                <a16:creationId xmlns:a16="http://schemas.microsoft.com/office/drawing/2014/main" id="{911093ED-DD0E-CAB0-45B3-40780D7AC601}"/>
              </a:ext>
            </a:extLst>
          </p:cNvPr>
          <p:cNvSpPr>
            <a:spLocks noGrp="1"/>
          </p:cNvSpPr>
          <p:nvPr>
            <p:ph type="sldNum" sz="quarter" idx="12"/>
          </p:nvPr>
        </p:nvSpPr>
        <p:spPr/>
        <p:txBody>
          <a:bodyPr/>
          <a:lstStyle/>
          <a:p>
            <a:fld id="{979AFCC0-77F6-4334-A2DE-FE34C73F022F}" type="slidenum">
              <a:rPr lang="en-US" smtClean="0"/>
              <a:t>4</a:t>
            </a:fld>
            <a:endParaRPr lang="en-US"/>
          </a:p>
        </p:txBody>
      </p:sp>
      <p:pic>
        <p:nvPicPr>
          <p:cNvPr id="1032" name="Picture 8">
            <a:extLst>
              <a:ext uri="{FF2B5EF4-FFF2-40B4-BE49-F238E27FC236}">
                <a16:creationId xmlns:a16="http://schemas.microsoft.com/office/drawing/2014/main" id="{0375FFC2-855E-4A92-2F09-019488C8A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83" y="4146576"/>
            <a:ext cx="1677025" cy="187111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EB6CC3E-CA08-CBCE-0BBD-DBF9D12E4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059" y="4146576"/>
            <a:ext cx="1694395" cy="187111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54196D0B-A096-ECA9-9E7C-B4DA5B3767E3}"/>
              </a:ext>
            </a:extLst>
          </p:cNvPr>
          <p:cNvSpPr/>
          <p:nvPr/>
        </p:nvSpPr>
        <p:spPr>
          <a:xfrm>
            <a:off x="2871628" y="4902243"/>
            <a:ext cx="510511" cy="35977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9F7666D-03FA-FC57-D257-A4E1EC2FD6E9}"/>
              </a:ext>
            </a:extLst>
          </p:cNvPr>
          <p:cNvSpPr/>
          <p:nvPr/>
        </p:nvSpPr>
        <p:spPr>
          <a:xfrm>
            <a:off x="3731801" y="2423721"/>
            <a:ext cx="510511" cy="35977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64DF5EB-540C-E7B2-C2F5-B2EAD2AFDC62}"/>
              </a:ext>
            </a:extLst>
          </p:cNvPr>
          <p:cNvSpPr/>
          <p:nvPr/>
        </p:nvSpPr>
        <p:spPr>
          <a:xfrm>
            <a:off x="7820427" y="2423721"/>
            <a:ext cx="510512" cy="35977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9740DA1-C716-CADA-D188-9AE33CFB2D64}"/>
              </a:ext>
            </a:extLst>
          </p:cNvPr>
          <p:cNvSpPr/>
          <p:nvPr/>
        </p:nvSpPr>
        <p:spPr>
          <a:xfrm>
            <a:off x="5832374" y="4902243"/>
            <a:ext cx="510511" cy="35977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1074EAA-75BC-4556-C2B5-590CEC1BBD0F}"/>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lumMod val="50000"/>
                  </a:schemeClr>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lumMod val="50000"/>
                  </a:schemeClr>
                </a:solidFill>
                <a:latin typeface="Arial Nova" panose="020B0504020202020204" pitchFamily="34" charset="0"/>
                <a:ea typeface="Montserrat Light" charset="0"/>
                <a:cs typeface="Montserrat Light" charset="0"/>
                <a:sym typeface="Arial"/>
              </a:rPr>
              <a:t>CONFIDENTIAL</a:t>
            </a:r>
          </a:p>
        </p:txBody>
      </p:sp>
      <p:cxnSp>
        <p:nvCxnSpPr>
          <p:cNvPr id="13" name="Elbow Connector 12">
            <a:extLst>
              <a:ext uri="{FF2B5EF4-FFF2-40B4-BE49-F238E27FC236}">
                <a16:creationId xmlns:a16="http://schemas.microsoft.com/office/drawing/2014/main" id="{EF0E5217-3EAA-02E9-EBD6-F9B77BAECF5C}"/>
              </a:ext>
            </a:extLst>
          </p:cNvPr>
          <p:cNvCxnSpPr>
            <a:cxnSpLocks/>
            <a:endCxn id="1032" idx="0"/>
          </p:cNvCxnSpPr>
          <p:nvPr/>
        </p:nvCxnSpPr>
        <p:spPr>
          <a:xfrm rot="5400000">
            <a:off x="5630182" y="-521337"/>
            <a:ext cx="692928" cy="8642899"/>
          </a:xfrm>
          <a:prstGeom prst="bentConnector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68D508C2-E992-2C0D-3564-D42A92D864C0}"/>
              </a:ext>
            </a:extLst>
          </p:cNvPr>
          <p:cNvSpPr>
            <a:spLocks noGrp="1"/>
          </p:cNvSpPr>
          <p:nvPr>
            <p:ph type="title"/>
          </p:nvPr>
        </p:nvSpPr>
        <p:spPr>
          <a:xfrm>
            <a:off x="838200" y="365125"/>
            <a:ext cx="10515600" cy="1325563"/>
          </a:xfrm>
        </p:spPr>
        <p:txBody>
          <a:bodyPr>
            <a:normAutofit/>
          </a:bodyPr>
          <a:lstStyle/>
          <a:p>
            <a:r>
              <a:rPr lang="en-US" sz="3600" b="1"/>
              <a:t>Step 2:  </a:t>
            </a:r>
            <a:r>
              <a:rPr lang="en-US" sz="3600"/>
              <a:t>Reset your password and login.</a:t>
            </a:r>
          </a:p>
        </p:txBody>
      </p:sp>
      <p:pic>
        <p:nvPicPr>
          <p:cNvPr id="17" name="Picture 16">
            <a:extLst>
              <a:ext uri="{FF2B5EF4-FFF2-40B4-BE49-F238E27FC236}">
                <a16:creationId xmlns:a16="http://schemas.microsoft.com/office/drawing/2014/main" id="{FA6ACB26-7A46-8D62-08A7-25D832F1E27E}"/>
              </a:ext>
            </a:extLst>
          </p:cNvPr>
          <p:cNvPicPr>
            <a:picLocks noChangeAspect="1"/>
          </p:cNvPicPr>
          <p:nvPr/>
        </p:nvPicPr>
        <p:blipFill>
          <a:blip r:embed="rId5"/>
          <a:stretch>
            <a:fillRect/>
          </a:stretch>
        </p:blipFill>
        <p:spPr>
          <a:xfrm>
            <a:off x="1013053" y="2535233"/>
            <a:ext cx="160904" cy="69855"/>
          </a:xfrm>
          <a:prstGeom prst="rect">
            <a:avLst/>
          </a:prstGeom>
        </p:spPr>
      </p:pic>
      <p:grpSp>
        <p:nvGrpSpPr>
          <p:cNvPr id="18" name="Group 17">
            <a:extLst>
              <a:ext uri="{FF2B5EF4-FFF2-40B4-BE49-F238E27FC236}">
                <a16:creationId xmlns:a16="http://schemas.microsoft.com/office/drawing/2014/main" id="{743D24C3-BF61-0FF1-8702-DD24C802ED06}"/>
              </a:ext>
            </a:extLst>
          </p:cNvPr>
          <p:cNvGrpSpPr/>
          <p:nvPr/>
        </p:nvGrpSpPr>
        <p:grpSpPr>
          <a:xfrm>
            <a:off x="6717033" y="4057749"/>
            <a:ext cx="4567732" cy="1959938"/>
            <a:chOff x="6561893" y="1750043"/>
            <a:chExt cx="4146932" cy="1764792"/>
          </a:xfrm>
        </p:grpSpPr>
        <p:pic>
          <p:nvPicPr>
            <p:cNvPr id="19" name="Picture 18">
              <a:extLst>
                <a:ext uri="{FF2B5EF4-FFF2-40B4-BE49-F238E27FC236}">
                  <a16:creationId xmlns:a16="http://schemas.microsoft.com/office/drawing/2014/main" id="{B6BD1E61-8DE1-B33A-706B-7C59DEC784CF}"/>
                </a:ext>
              </a:extLst>
            </p:cNvPr>
            <p:cNvPicPr>
              <a:picLocks noChangeAspect="1"/>
            </p:cNvPicPr>
            <p:nvPr/>
          </p:nvPicPr>
          <p:blipFill rotWithShape="1">
            <a:blip r:embed="rId6"/>
            <a:srcRect r="16030"/>
            <a:stretch/>
          </p:blipFill>
          <p:spPr>
            <a:xfrm>
              <a:off x="6561893" y="1750043"/>
              <a:ext cx="4146932" cy="1764792"/>
            </a:xfrm>
            <a:prstGeom prst="rect">
              <a:avLst/>
            </a:prstGeom>
            <a:ln>
              <a:solidFill>
                <a:schemeClr val="bg1">
                  <a:lumMod val="65000"/>
                </a:schemeClr>
              </a:solidFill>
            </a:ln>
          </p:spPr>
        </p:pic>
        <p:pic>
          <p:nvPicPr>
            <p:cNvPr id="20" name="Picture 19">
              <a:extLst>
                <a:ext uri="{FF2B5EF4-FFF2-40B4-BE49-F238E27FC236}">
                  <a16:creationId xmlns:a16="http://schemas.microsoft.com/office/drawing/2014/main" id="{BCA2CFBC-A97C-D1CB-9CBD-1DF4DA087E5A}"/>
                </a:ext>
              </a:extLst>
            </p:cNvPr>
            <p:cNvPicPr>
              <a:picLocks noChangeAspect="1"/>
            </p:cNvPicPr>
            <p:nvPr/>
          </p:nvPicPr>
          <p:blipFill>
            <a:blip r:embed="rId7"/>
            <a:stretch>
              <a:fillRect/>
            </a:stretch>
          </p:blipFill>
          <p:spPr>
            <a:xfrm>
              <a:off x="8426450" y="2447642"/>
              <a:ext cx="323850" cy="75106"/>
            </a:xfrm>
            <a:prstGeom prst="rect">
              <a:avLst/>
            </a:prstGeom>
            <a:ln>
              <a:noFill/>
            </a:ln>
          </p:spPr>
        </p:pic>
        <p:pic>
          <p:nvPicPr>
            <p:cNvPr id="21" name="Picture 20">
              <a:extLst>
                <a:ext uri="{FF2B5EF4-FFF2-40B4-BE49-F238E27FC236}">
                  <a16:creationId xmlns:a16="http://schemas.microsoft.com/office/drawing/2014/main" id="{8A3923EA-88A7-FE97-B579-B0CC30975963}"/>
                </a:ext>
              </a:extLst>
            </p:cNvPr>
            <p:cNvPicPr>
              <a:picLocks noChangeAspect="1"/>
            </p:cNvPicPr>
            <p:nvPr/>
          </p:nvPicPr>
          <p:blipFill>
            <a:blip r:embed="rId7"/>
            <a:stretch>
              <a:fillRect/>
            </a:stretch>
          </p:blipFill>
          <p:spPr>
            <a:xfrm>
              <a:off x="8214518" y="2440281"/>
              <a:ext cx="173736" cy="76675"/>
            </a:xfrm>
            <a:prstGeom prst="rect">
              <a:avLst/>
            </a:prstGeom>
            <a:ln>
              <a:noFill/>
            </a:ln>
          </p:spPr>
        </p:pic>
        <p:pic>
          <p:nvPicPr>
            <p:cNvPr id="22" name="Picture 21">
              <a:extLst>
                <a:ext uri="{FF2B5EF4-FFF2-40B4-BE49-F238E27FC236}">
                  <a16:creationId xmlns:a16="http://schemas.microsoft.com/office/drawing/2014/main" id="{0521D5BC-002C-4C6E-B643-D276F9D354CB}"/>
                </a:ext>
              </a:extLst>
            </p:cNvPr>
            <p:cNvPicPr>
              <a:picLocks noChangeAspect="1"/>
            </p:cNvPicPr>
            <p:nvPr/>
          </p:nvPicPr>
          <p:blipFill>
            <a:blip r:embed="rId7"/>
            <a:stretch>
              <a:fillRect/>
            </a:stretch>
          </p:blipFill>
          <p:spPr>
            <a:xfrm>
              <a:off x="8219282" y="2519046"/>
              <a:ext cx="288924" cy="75106"/>
            </a:xfrm>
            <a:prstGeom prst="rect">
              <a:avLst/>
            </a:prstGeom>
            <a:ln>
              <a:noFill/>
            </a:ln>
          </p:spPr>
        </p:pic>
      </p:grpSp>
      <p:pic>
        <p:nvPicPr>
          <p:cNvPr id="15" name="Picture 14">
            <a:extLst>
              <a:ext uri="{FF2B5EF4-FFF2-40B4-BE49-F238E27FC236}">
                <a16:creationId xmlns:a16="http://schemas.microsoft.com/office/drawing/2014/main" id="{853C1C8C-2D27-C368-8214-B20EC8757167}"/>
              </a:ext>
            </a:extLst>
          </p:cNvPr>
          <p:cNvPicPr>
            <a:picLocks noChangeAspect="1"/>
          </p:cNvPicPr>
          <p:nvPr/>
        </p:nvPicPr>
        <p:blipFill>
          <a:blip r:embed="rId8"/>
          <a:stretch>
            <a:fillRect/>
          </a:stretch>
        </p:blipFill>
        <p:spPr>
          <a:xfrm>
            <a:off x="525177" y="1833690"/>
            <a:ext cx="3117776" cy="1478837"/>
          </a:xfrm>
          <a:prstGeom prst="rect">
            <a:avLst/>
          </a:prstGeom>
          <a:ln w="6350">
            <a:solidFill>
              <a:schemeClr val="tx1">
                <a:lumMod val="50000"/>
                <a:lumOff val="50000"/>
              </a:schemeClr>
            </a:solidFill>
          </a:ln>
        </p:spPr>
      </p:pic>
      <p:pic>
        <p:nvPicPr>
          <p:cNvPr id="25" name="Picture 24">
            <a:extLst>
              <a:ext uri="{FF2B5EF4-FFF2-40B4-BE49-F238E27FC236}">
                <a16:creationId xmlns:a16="http://schemas.microsoft.com/office/drawing/2014/main" id="{82580D91-FF8A-5AC6-9DDD-316965D71887}"/>
              </a:ext>
            </a:extLst>
          </p:cNvPr>
          <p:cNvPicPr>
            <a:picLocks noChangeAspect="1"/>
          </p:cNvPicPr>
          <p:nvPr/>
        </p:nvPicPr>
        <p:blipFill>
          <a:blip r:embed="rId9"/>
          <a:stretch>
            <a:fillRect/>
          </a:stretch>
        </p:blipFill>
        <p:spPr>
          <a:xfrm>
            <a:off x="4575757" y="1690688"/>
            <a:ext cx="2924134" cy="1690864"/>
          </a:xfrm>
          <a:prstGeom prst="rect">
            <a:avLst/>
          </a:prstGeom>
          <a:ln w="6350">
            <a:solidFill>
              <a:schemeClr val="tx1">
                <a:lumMod val="50000"/>
                <a:lumOff val="50000"/>
              </a:schemeClr>
            </a:solidFill>
          </a:ln>
        </p:spPr>
      </p:pic>
      <p:pic>
        <p:nvPicPr>
          <p:cNvPr id="26" name="Picture 25">
            <a:extLst>
              <a:ext uri="{FF2B5EF4-FFF2-40B4-BE49-F238E27FC236}">
                <a16:creationId xmlns:a16="http://schemas.microsoft.com/office/drawing/2014/main" id="{89A796EE-1396-9FE3-234E-8BEE8475BBB7}"/>
              </a:ext>
            </a:extLst>
          </p:cNvPr>
          <p:cNvPicPr>
            <a:picLocks noChangeAspect="1"/>
          </p:cNvPicPr>
          <p:nvPr/>
        </p:nvPicPr>
        <p:blipFill>
          <a:blip r:embed="rId10"/>
          <a:stretch>
            <a:fillRect/>
          </a:stretch>
        </p:blipFill>
        <p:spPr>
          <a:xfrm>
            <a:off x="8678672" y="1279672"/>
            <a:ext cx="2606093" cy="2278533"/>
          </a:xfrm>
          <a:prstGeom prst="rect">
            <a:avLst/>
          </a:prstGeom>
          <a:ln w="6350">
            <a:solidFill>
              <a:schemeClr val="tx1">
                <a:lumMod val="50000"/>
                <a:lumOff val="50000"/>
              </a:schemeClr>
            </a:solidFill>
          </a:ln>
        </p:spPr>
      </p:pic>
    </p:spTree>
    <p:extLst>
      <p:ext uri="{BB962C8B-B14F-4D97-AF65-F5344CB8AC3E}">
        <p14:creationId xmlns:p14="http://schemas.microsoft.com/office/powerpoint/2010/main" val="378017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and giving a thumbs up&#10;&#10;Description automatically generated">
            <a:extLst>
              <a:ext uri="{FF2B5EF4-FFF2-40B4-BE49-F238E27FC236}">
                <a16:creationId xmlns:a16="http://schemas.microsoft.com/office/drawing/2014/main" id="{81FFF42F-8134-FA4C-B5D0-C72E419FD2E5}"/>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556000" y="412750"/>
            <a:ext cx="5080000" cy="6032500"/>
          </a:xfrm>
          <a:prstGeom prst="rect">
            <a:avLst/>
          </a:prstGeom>
          <a:noFill/>
        </p:spPr>
      </p:pic>
      <p:sp>
        <p:nvSpPr>
          <p:cNvPr id="2" name="Title 1">
            <a:extLst>
              <a:ext uri="{FF2B5EF4-FFF2-40B4-BE49-F238E27FC236}">
                <a16:creationId xmlns:a16="http://schemas.microsoft.com/office/drawing/2014/main" id="{F41B1B41-FC9D-F804-C1B1-704E2317E87B}"/>
              </a:ext>
            </a:extLst>
          </p:cNvPr>
          <p:cNvSpPr>
            <a:spLocks noGrp="1"/>
          </p:cNvSpPr>
          <p:nvPr>
            <p:ph type="title"/>
          </p:nvPr>
        </p:nvSpPr>
        <p:spPr>
          <a:xfrm>
            <a:off x="838200" y="365125"/>
            <a:ext cx="11000448" cy="1325563"/>
          </a:xfrm>
        </p:spPr>
        <p:txBody>
          <a:bodyPr>
            <a:normAutofit/>
          </a:bodyPr>
          <a:lstStyle/>
          <a:p>
            <a:r>
              <a:rPr lang="en-US" sz="3600" b="1"/>
              <a:t>Step 3:  </a:t>
            </a:r>
            <a:r>
              <a:rPr lang="en-US" sz="3600"/>
              <a:t>Navigate to Roles &amp; Permissions.</a:t>
            </a:r>
          </a:p>
        </p:txBody>
      </p:sp>
      <p:pic>
        <p:nvPicPr>
          <p:cNvPr id="4" name="Picture 3">
            <a:extLst>
              <a:ext uri="{FF2B5EF4-FFF2-40B4-BE49-F238E27FC236}">
                <a16:creationId xmlns:a16="http://schemas.microsoft.com/office/drawing/2014/main" id="{3FA95B86-08BF-C913-2D40-38E7397243EF}"/>
              </a:ext>
            </a:extLst>
          </p:cNvPr>
          <p:cNvPicPr>
            <a:picLocks noChangeAspect="1"/>
          </p:cNvPicPr>
          <p:nvPr/>
        </p:nvPicPr>
        <p:blipFill>
          <a:blip r:embed="rId3"/>
          <a:stretch>
            <a:fillRect/>
          </a:stretch>
        </p:blipFill>
        <p:spPr>
          <a:xfrm>
            <a:off x="6571318" y="3709636"/>
            <a:ext cx="5182531" cy="2600307"/>
          </a:xfrm>
          <a:prstGeom prst="rect">
            <a:avLst/>
          </a:prstGeom>
          <a:solidFill>
            <a:schemeClr val="bg1">
              <a:lumMod val="65000"/>
            </a:schemeClr>
          </a:solidFill>
          <a:ln>
            <a:solidFill>
              <a:schemeClr val="bg1">
                <a:lumMod val="65000"/>
              </a:schemeClr>
            </a:solidFill>
          </a:ln>
        </p:spPr>
      </p:pic>
      <p:sp>
        <p:nvSpPr>
          <p:cNvPr id="6" name="Slide Number Placeholder 5">
            <a:extLst>
              <a:ext uri="{FF2B5EF4-FFF2-40B4-BE49-F238E27FC236}">
                <a16:creationId xmlns:a16="http://schemas.microsoft.com/office/drawing/2014/main" id="{99AB925C-5A76-CDF3-CB31-FFF532279236}"/>
              </a:ext>
            </a:extLst>
          </p:cNvPr>
          <p:cNvSpPr>
            <a:spLocks noGrp="1"/>
          </p:cNvSpPr>
          <p:nvPr>
            <p:ph type="sldNum" sz="quarter" idx="12"/>
          </p:nvPr>
        </p:nvSpPr>
        <p:spPr/>
        <p:txBody>
          <a:bodyPr/>
          <a:lstStyle/>
          <a:p>
            <a:fld id="{979AFCC0-77F6-4334-A2DE-FE34C73F022F}" type="slidenum">
              <a:rPr lang="en-US" smtClean="0"/>
              <a:t>5</a:t>
            </a:fld>
            <a:endParaRPr lang="en-US"/>
          </a:p>
        </p:txBody>
      </p:sp>
      <p:sp>
        <p:nvSpPr>
          <p:cNvPr id="3" name="TextBox 2">
            <a:extLst>
              <a:ext uri="{FF2B5EF4-FFF2-40B4-BE49-F238E27FC236}">
                <a16:creationId xmlns:a16="http://schemas.microsoft.com/office/drawing/2014/main" id="{ABA54825-7080-23E4-E814-969608A24759}"/>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lumMod val="50000"/>
                  </a:schemeClr>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lumMod val="50000"/>
                  </a:schemeClr>
                </a:solidFill>
                <a:latin typeface="Arial Nova" panose="020B0504020202020204" pitchFamily="34" charset="0"/>
                <a:ea typeface="Montserrat Light" charset="0"/>
                <a:cs typeface="Montserrat Light" charset="0"/>
                <a:sym typeface="Arial"/>
              </a:rPr>
              <a:t>CONFIDENTIAL</a:t>
            </a:r>
          </a:p>
        </p:txBody>
      </p:sp>
      <p:sp>
        <p:nvSpPr>
          <p:cNvPr id="7" name="TextBox 6">
            <a:extLst>
              <a:ext uri="{FF2B5EF4-FFF2-40B4-BE49-F238E27FC236}">
                <a16:creationId xmlns:a16="http://schemas.microsoft.com/office/drawing/2014/main" id="{3490E1ED-59CF-7DDF-ACF7-023DBFE29DDD}"/>
              </a:ext>
            </a:extLst>
          </p:cNvPr>
          <p:cNvSpPr txBox="1"/>
          <p:nvPr/>
        </p:nvSpPr>
        <p:spPr>
          <a:xfrm>
            <a:off x="838200" y="1547227"/>
            <a:ext cx="4782483" cy="4278094"/>
          </a:xfrm>
          <a:prstGeom prst="rect">
            <a:avLst/>
          </a:prstGeom>
          <a:noFill/>
        </p:spPr>
        <p:txBody>
          <a:bodyPr wrap="square" rtlCol="0">
            <a:spAutoFit/>
          </a:bodyPr>
          <a:lstStyle/>
          <a:p>
            <a:r>
              <a:rPr lang="en-US" sz="1600"/>
              <a:t>Navigate to and select “My Account”, located in the drop-down menu under your name in the upper right-hand corner of your screen.</a:t>
            </a:r>
          </a:p>
          <a:p>
            <a:endParaRPr lang="en-US" sz="1600"/>
          </a:p>
          <a:p>
            <a:r>
              <a:rPr lang="en-US" sz="1600"/>
              <a:t>Once on the “My Account” page, go to “Roles and Permissions”, found in the left navigation menu. </a:t>
            </a:r>
          </a:p>
          <a:p>
            <a:endParaRPr lang="en-US" sz="1600"/>
          </a:p>
          <a:p>
            <a:r>
              <a:rPr lang="en-US" sz="1600"/>
              <a:t>When adding new users to your company, you will need to assign each of them an appropriate role from this section. BDA has already configured a “Default” role for your convenience! </a:t>
            </a:r>
          </a:p>
          <a:p>
            <a:endParaRPr lang="en-US" sz="1600"/>
          </a:p>
          <a:p>
            <a:r>
              <a:rPr lang="en-US" sz="1600"/>
              <a:t>Optional Step: If you wish to create a new role, click "Add New Role". Enter in the role name you intend to create. Then, specify the permissions you wish to associate with this role. Saving the role completes the process. </a:t>
            </a:r>
          </a:p>
        </p:txBody>
      </p:sp>
      <p:sp>
        <p:nvSpPr>
          <p:cNvPr id="10" name="Right Arrow 9">
            <a:extLst>
              <a:ext uri="{FF2B5EF4-FFF2-40B4-BE49-F238E27FC236}">
                <a16:creationId xmlns:a16="http://schemas.microsoft.com/office/drawing/2014/main" id="{70D67922-670E-D731-4120-B4A0885FE1DD}"/>
              </a:ext>
            </a:extLst>
          </p:cNvPr>
          <p:cNvSpPr/>
          <p:nvPr/>
        </p:nvSpPr>
        <p:spPr>
          <a:xfrm>
            <a:off x="5994190" y="4319919"/>
            <a:ext cx="567702" cy="28119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55063981-7EF0-B8E0-F74D-EA1EE14C6AA1}"/>
              </a:ext>
            </a:extLst>
          </p:cNvPr>
          <p:cNvSpPr/>
          <p:nvPr/>
        </p:nvSpPr>
        <p:spPr>
          <a:xfrm>
            <a:off x="5994190" y="5071892"/>
            <a:ext cx="567702" cy="28119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1D621BA-E9BD-8F85-50A6-0F90CAC91EDA}"/>
              </a:ext>
            </a:extLst>
          </p:cNvPr>
          <p:cNvGrpSpPr/>
          <p:nvPr/>
        </p:nvGrpSpPr>
        <p:grpSpPr>
          <a:xfrm>
            <a:off x="6561892" y="1457325"/>
            <a:ext cx="5191957" cy="2057510"/>
            <a:chOff x="6561893" y="1750043"/>
            <a:chExt cx="4938542" cy="1764792"/>
          </a:xfrm>
          <a:solidFill>
            <a:schemeClr val="bg1">
              <a:lumMod val="65000"/>
            </a:schemeClr>
          </a:solidFill>
        </p:grpSpPr>
        <p:pic>
          <p:nvPicPr>
            <p:cNvPr id="12" name="Picture 11">
              <a:extLst>
                <a:ext uri="{FF2B5EF4-FFF2-40B4-BE49-F238E27FC236}">
                  <a16:creationId xmlns:a16="http://schemas.microsoft.com/office/drawing/2014/main" id="{9AD02502-B774-0B6E-34CC-4FB8733C6AC0}"/>
                </a:ext>
              </a:extLst>
            </p:cNvPr>
            <p:cNvPicPr>
              <a:picLocks noChangeAspect="1"/>
            </p:cNvPicPr>
            <p:nvPr/>
          </p:nvPicPr>
          <p:blipFill>
            <a:blip r:embed="rId4"/>
            <a:stretch>
              <a:fillRect/>
            </a:stretch>
          </p:blipFill>
          <p:spPr>
            <a:xfrm>
              <a:off x="6561893" y="1750043"/>
              <a:ext cx="4938542" cy="1764792"/>
            </a:xfrm>
            <a:prstGeom prst="rect">
              <a:avLst/>
            </a:prstGeom>
            <a:grpFill/>
            <a:ln>
              <a:solidFill>
                <a:schemeClr val="bg1">
                  <a:lumMod val="65000"/>
                </a:schemeClr>
              </a:solidFill>
            </a:ln>
          </p:spPr>
        </p:pic>
        <p:pic>
          <p:nvPicPr>
            <p:cNvPr id="14" name="Picture 13">
              <a:extLst>
                <a:ext uri="{FF2B5EF4-FFF2-40B4-BE49-F238E27FC236}">
                  <a16:creationId xmlns:a16="http://schemas.microsoft.com/office/drawing/2014/main" id="{75852AB5-00CD-FE2D-166B-29E79F3EA4BA}"/>
                </a:ext>
              </a:extLst>
            </p:cNvPr>
            <p:cNvPicPr>
              <a:picLocks noChangeAspect="1"/>
            </p:cNvPicPr>
            <p:nvPr/>
          </p:nvPicPr>
          <p:blipFill>
            <a:blip r:embed="rId5"/>
            <a:stretch>
              <a:fillRect/>
            </a:stretch>
          </p:blipFill>
          <p:spPr>
            <a:xfrm>
              <a:off x="8426450" y="2447642"/>
              <a:ext cx="323850" cy="75106"/>
            </a:xfrm>
            <a:prstGeom prst="rect">
              <a:avLst/>
            </a:prstGeom>
            <a:grpFill/>
            <a:ln>
              <a:noFill/>
            </a:ln>
          </p:spPr>
        </p:pic>
        <p:pic>
          <p:nvPicPr>
            <p:cNvPr id="15" name="Picture 14">
              <a:extLst>
                <a:ext uri="{FF2B5EF4-FFF2-40B4-BE49-F238E27FC236}">
                  <a16:creationId xmlns:a16="http://schemas.microsoft.com/office/drawing/2014/main" id="{26D8FF0D-4440-8D46-6543-47FA7A9D549D}"/>
                </a:ext>
              </a:extLst>
            </p:cNvPr>
            <p:cNvPicPr>
              <a:picLocks noChangeAspect="1"/>
            </p:cNvPicPr>
            <p:nvPr/>
          </p:nvPicPr>
          <p:blipFill>
            <a:blip r:embed="rId5"/>
            <a:stretch>
              <a:fillRect/>
            </a:stretch>
          </p:blipFill>
          <p:spPr>
            <a:xfrm>
              <a:off x="8214518" y="2440281"/>
              <a:ext cx="173736" cy="76675"/>
            </a:xfrm>
            <a:prstGeom prst="rect">
              <a:avLst/>
            </a:prstGeom>
            <a:grpFill/>
            <a:ln>
              <a:noFill/>
            </a:ln>
          </p:spPr>
        </p:pic>
        <p:pic>
          <p:nvPicPr>
            <p:cNvPr id="16" name="Picture 15">
              <a:extLst>
                <a:ext uri="{FF2B5EF4-FFF2-40B4-BE49-F238E27FC236}">
                  <a16:creationId xmlns:a16="http://schemas.microsoft.com/office/drawing/2014/main" id="{7979A055-EA23-1C7C-DD9C-50B8762D400D}"/>
                </a:ext>
              </a:extLst>
            </p:cNvPr>
            <p:cNvPicPr>
              <a:picLocks noChangeAspect="1"/>
            </p:cNvPicPr>
            <p:nvPr/>
          </p:nvPicPr>
          <p:blipFill>
            <a:blip r:embed="rId5"/>
            <a:stretch>
              <a:fillRect/>
            </a:stretch>
          </p:blipFill>
          <p:spPr>
            <a:xfrm>
              <a:off x="8219282" y="2519046"/>
              <a:ext cx="288924" cy="75106"/>
            </a:xfrm>
            <a:prstGeom prst="rect">
              <a:avLst/>
            </a:prstGeom>
            <a:grpFill/>
            <a:ln>
              <a:noFill/>
            </a:ln>
          </p:spPr>
        </p:pic>
      </p:grpSp>
      <p:sp>
        <p:nvSpPr>
          <p:cNvPr id="8" name="Right Arrow 7">
            <a:extLst>
              <a:ext uri="{FF2B5EF4-FFF2-40B4-BE49-F238E27FC236}">
                <a16:creationId xmlns:a16="http://schemas.microsoft.com/office/drawing/2014/main" id="{6A137E21-7E95-4058-B4F3-3D0D3F84DB68}"/>
              </a:ext>
            </a:extLst>
          </p:cNvPr>
          <p:cNvSpPr/>
          <p:nvPr/>
        </p:nvSpPr>
        <p:spPr>
          <a:xfrm>
            <a:off x="5983622" y="2935004"/>
            <a:ext cx="567702" cy="28119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40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and giving a thumbs up&#10;&#10;Description automatically generated">
            <a:extLst>
              <a:ext uri="{FF2B5EF4-FFF2-40B4-BE49-F238E27FC236}">
                <a16:creationId xmlns:a16="http://schemas.microsoft.com/office/drawing/2014/main" id="{692B7465-ECBF-0106-E0D0-70A0E4C0D2E0}"/>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556000" y="412750"/>
            <a:ext cx="5080000" cy="6032500"/>
          </a:xfrm>
          <a:prstGeom prst="rect">
            <a:avLst/>
          </a:prstGeom>
          <a:noFill/>
        </p:spPr>
      </p:pic>
      <p:grpSp>
        <p:nvGrpSpPr>
          <p:cNvPr id="55" name="Group 54">
            <a:extLst>
              <a:ext uri="{FF2B5EF4-FFF2-40B4-BE49-F238E27FC236}">
                <a16:creationId xmlns:a16="http://schemas.microsoft.com/office/drawing/2014/main" id="{3333D691-1970-604A-E8F5-3581BA55C02A}"/>
              </a:ext>
            </a:extLst>
          </p:cNvPr>
          <p:cNvGrpSpPr/>
          <p:nvPr/>
        </p:nvGrpSpPr>
        <p:grpSpPr>
          <a:xfrm>
            <a:off x="5097011" y="1690688"/>
            <a:ext cx="6645333" cy="3184674"/>
            <a:chOff x="6172412" y="1282700"/>
            <a:chExt cx="5422688" cy="2620502"/>
          </a:xfrm>
        </p:grpSpPr>
        <p:grpSp>
          <p:nvGrpSpPr>
            <p:cNvPr id="54" name="Group 53">
              <a:extLst>
                <a:ext uri="{FF2B5EF4-FFF2-40B4-BE49-F238E27FC236}">
                  <a16:creationId xmlns:a16="http://schemas.microsoft.com/office/drawing/2014/main" id="{DDE2E8EE-194B-1AFB-6B7A-4F6E90765BF6}"/>
                </a:ext>
              </a:extLst>
            </p:cNvPr>
            <p:cNvGrpSpPr/>
            <p:nvPr/>
          </p:nvGrpSpPr>
          <p:grpSpPr>
            <a:xfrm>
              <a:off x="6172412" y="1282700"/>
              <a:ext cx="5422688" cy="2620502"/>
              <a:chOff x="6172412" y="1282700"/>
              <a:chExt cx="5422688" cy="2620502"/>
            </a:xfrm>
          </p:grpSpPr>
          <p:pic>
            <p:nvPicPr>
              <p:cNvPr id="6" name="Picture 5">
                <a:extLst>
                  <a:ext uri="{FF2B5EF4-FFF2-40B4-BE49-F238E27FC236}">
                    <a16:creationId xmlns:a16="http://schemas.microsoft.com/office/drawing/2014/main" id="{E2E26076-76D0-2B0A-EA6F-C4BDEC47FD9E}"/>
                  </a:ext>
                </a:extLst>
              </p:cNvPr>
              <p:cNvPicPr>
                <a:picLocks noChangeAspect="1"/>
              </p:cNvPicPr>
              <p:nvPr/>
            </p:nvPicPr>
            <p:blipFill>
              <a:blip r:embed="rId3"/>
              <a:stretch>
                <a:fillRect/>
              </a:stretch>
            </p:blipFill>
            <p:spPr>
              <a:xfrm>
                <a:off x="6172412" y="1282700"/>
                <a:ext cx="5422688" cy="2620502"/>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18C87F29-6A83-3B03-4951-501DD7794C2A}"/>
                  </a:ext>
                </a:extLst>
              </p:cNvPr>
              <p:cNvPicPr>
                <a:picLocks noChangeAspect="1"/>
              </p:cNvPicPr>
              <p:nvPr/>
            </p:nvPicPr>
            <p:blipFill>
              <a:blip r:embed="rId4"/>
              <a:stretch>
                <a:fillRect/>
              </a:stretch>
            </p:blipFill>
            <p:spPr>
              <a:xfrm>
                <a:off x="8471405" y="2044830"/>
                <a:ext cx="155338" cy="98273"/>
              </a:xfrm>
              <a:prstGeom prst="rect">
                <a:avLst/>
              </a:prstGeom>
              <a:ln>
                <a:noFill/>
              </a:ln>
            </p:spPr>
          </p:pic>
          <p:pic>
            <p:nvPicPr>
              <p:cNvPr id="14" name="Picture 13">
                <a:extLst>
                  <a:ext uri="{FF2B5EF4-FFF2-40B4-BE49-F238E27FC236}">
                    <a16:creationId xmlns:a16="http://schemas.microsoft.com/office/drawing/2014/main" id="{FBB979AC-6870-8F75-8518-F30AA35BD893}"/>
                  </a:ext>
                </a:extLst>
              </p:cNvPr>
              <p:cNvPicPr>
                <a:picLocks noChangeAspect="1"/>
              </p:cNvPicPr>
              <p:nvPr/>
            </p:nvPicPr>
            <p:blipFill>
              <a:blip r:embed="rId4"/>
              <a:stretch>
                <a:fillRect/>
              </a:stretch>
            </p:blipFill>
            <p:spPr>
              <a:xfrm>
                <a:off x="8522243" y="2235550"/>
                <a:ext cx="285256" cy="98273"/>
              </a:xfrm>
              <a:prstGeom prst="rect">
                <a:avLst/>
              </a:prstGeom>
              <a:ln>
                <a:noFill/>
              </a:ln>
            </p:spPr>
          </p:pic>
          <p:pic>
            <p:nvPicPr>
              <p:cNvPr id="20" name="Picture 19">
                <a:extLst>
                  <a:ext uri="{FF2B5EF4-FFF2-40B4-BE49-F238E27FC236}">
                    <a16:creationId xmlns:a16="http://schemas.microsoft.com/office/drawing/2014/main" id="{F11F9F0E-ED45-8DD5-FD51-0C4DC51F49E3}"/>
                  </a:ext>
                </a:extLst>
              </p:cNvPr>
              <p:cNvPicPr>
                <a:picLocks noChangeAspect="1"/>
              </p:cNvPicPr>
              <p:nvPr/>
            </p:nvPicPr>
            <p:blipFill>
              <a:blip r:embed="rId4"/>
              <a:stretch>
                <a:fillRect/>
              </a:stretch>
            </p:blipFill>
            <p:spPr>
              <a:xfrm>
                <a:off x="8478466" y="2417247"/>
                <a:ext cx="303614" cy="98273"/>
              </a:xfrm>
              <a:prstGeom prst="rect">
                <a:avLst/>
              </a:prstGeom>
              <a:ln>
                <a:noFill/>
              </a:ln>
            </p:spPr>
          </p:pic>
          <p:pic>
            <p:nvPicPr>
              <p:cNvPr id="21" name="Picture 20">
                <a:extLst>
                  <a:ext uri="{FF2B5EF4-FFF2-40B4-BE49-F238E27FC236}">
                    <a16:creationId xmlns:a16="http://schemas.microsoft.com/office/drawing/2014/main" id="{05C2BCFF-6DEA-5BD9-BAB3-C4CEFDCD8692}"/>
                  </a:ext>
                </a:extLst>
              </p:cNvPr>
              <p:cNvPicPr>
                <a:picLocks noChangeAspect="1"/>
              </p:cNvPicPr>
              <p:nvPr/>
            </p:nvPicPr>
            <p:blipFill>
              <a:blip r:embed="rId4"/>
              <a:stretch>
                <a:fillRect/>
              </a:stretch>
            </p:blipFill>
            <p:spPr>
              <a:xfrm>
                <a:off x="8450577" y="2612146"/>
                <a:ext cx="108029" cy="98273"/>
              </a:xfrm>
              <a:prstGeom prst="rect">
                <a:avLst/>
              </a:prstGeom>
              <a:ln>
                <a:noFill/>
              </a:ln>
            </p:spPr>
          </p:pic>
          <p:pic>
            <p:nvPicPr>
              <p:cNvPr id="22" name="Picture 21">
                <a:extLst>
                  <a:ext uri="{FF2B5EF4-FFF2-40B4-BE49-F238E27FC236}">
                    <a16:creationId xmlns:a16="http://schemas.microsoft.com/office/drawing/2014/main" id="{9A27A19E-C2CF-968B-FAB0-CCE2E60231DF}"/>
                  </a:ext>
                </a:extLst>
              </p:cNvPr>
              <p:cNvPicPr>
                <a:picLocks noChangeAspect="1"/>
              </p:cNvPicPr>
              <p:nvPr/>
            </p:nvPicPr>
            <p:blipFill>
              <a:blip r:embed="rId4"/>
              <a:stretch>
                <a:fillRect/>
              </a:stretch>
            </p:blipFill>
            <p:spPr>
              <a:xfrm>
                <a:off x="8510946" y="2802078"/>
                <a:ext cx="163105" cy="98273"/>
              </a:xfrm>
              <a:prstGeom prst="rect">
                <a:avLst/>
              </a:prstGeom>
              <a:ln>
                <a:noFill/>
              </a:ln>
            </p:spPr>
          </p:pic>
        </p:grpSp>
        <p:pic>
          <p:nvPicPr>
            <p:cNvPr id="24" name="Picture 23">
              <a:extLst>
                <a:ext uri="{FF2B5EF4-FFF2-40B4-BE49-F238E27FC236}">
                  <a16:creationId xmlns:a16="http://schemas.microsoft.com/office/drawing/2014/main" id="{A533DC35-05D6-6934-06FB-CA79E1BE0043}"/>
                </a:ext>
              </a:extLst>
            </p:cNvPr>
            <p:cNvPicPr>
              <a:picLocks noChangeAspect="1"/>
            </p:cNvPicPr>
            <p:nvPr/>
          </p:nvPicPr>
          <p:blipFill>
            <a:blip r:embed="rId4"/>
            <a:stretch>
              <a:fillRect/>
            </a:stretch>
          </p:blipFill>
          <p:spPr>
            <a:xfrm>
              <a:off x="7723986" y="2041170"/>
              <a:ext cx="115479" cy="98273"/>
            </a:xfrm>
            <a:prstGeom prst="rect">
              <a:avLst/>
            </a:prstGeom>
            <a:ln>
              <a:noFill/>
            </a:ln>
          </p:spPr>
        </p:pic>
        <p:pic>
          <p:nvPicPr>
            <p:cNvPr id="25" name="Picture 24">
              <a:extLst>
                <a:ext uri="{FF2B5EF4-FFF2-40B4-BE49-F238E27FC236}">
                  <a16:creationId xmlns:a16="http://schemas.microsoft.com/office/drawing/2014/main" id="{71EEE5B0-748A-BBC1-ADFE-86D3AD07F482}"/>
                </a:ext>
              </a:extLst>
            </p:cNvPr>
            <p:cNvPicPr>
              <a:picLocks noChangeAspect="1"/>
            </p:cNvPicPr>
            <p:nvPr/>
          </p:nvPicPr>
          <p:blipFill>
            <a:blip r:embed="rId4"/>
            <a:stretch>
              <a:fillRect/>
            </a:stretch>
          </p:blipFill>
          <p:spPr>
            <a:xfrm>
              <a:off x="7903102" y="2044830"/>
              <a:ext cx="184197" cy="98273"/>
            </a:xfrm>
            <a:prstGeom prst="rect">
              <a:avLst/>
            </a:prstGeom>
            <a:ln>
              <a:noFill/>
            </a:ln>
          </p:spPr>
        </p:pic>
        <p:pic>
          <p:nvPicPr>
            <p:cNvPr id="26" name="Picture 25">
              <a:extLst>
                <a:ext uri="{FF2B5EF4-FFF2-40B4-BE49-F238E27FC236}">
                  <a16:creationId xmlns:a16="http://schemas.microsoft.com/office/drawing/2014/main" id="{901CAA77-3519-C917-79E4-7BD427456F31}"/>
                </a:ext>
              </a:extLst>
            </p:cNvPr>
            <p:cNvPicPr>
              <a:picLocks noChangeAspect="1"/>
            </p:cNvPicPr>
            <p:nvPr/>
          </p:nvPicPr>
          <p:blipFill>
            <a:blip r:embed="rId4"/>
            <a:stretch>
              <a:fillRect/>
            </a:stretch>
          </p:blipFill>
          <p:spPr>
            <a:xfrm>
              <a:off x="7723987" y="2226527"/>
              <a:ext cx="104888" cy="98273"/>
            </a:xfrm>
            <a:prstGeom prst="rect">
              <a:avLst/>
            </a:prstGeom>
            <a:ln>
              <a:noFill/>
            </a:ln>
          </p:spPr>
        </p:pic>
        <p:pic>
          <p:nvPicPr>
            <p:cNvPr id="27" name="Picture 26">
              <a:extLst>
                <a:ext uri="{FF2B5EF4-FFF2-40B4-BE49-F238E27FC236}">
                  <a16:creationId xmlns:a16="http://schemas.microsoft.com/office/drawing/2014/main" id="{C9FE80F0-222D-3099-2839-DFF0E10CE152}"/>
                </a:ext>
              </a:extLst>
            </p:cNvPr>
            <p:cNvPicPr>
              <a:picLocks noChangeAspect="1"/>
            </p:cNvPicPr>
            <p:nvPr/>
          </p:nvPicPr>
          <p:blipFill>
            <a:blip r:embed="rId4"/>
            <a:stretch>
              <a:fillRect/>
            </a:stretch>
          </p:blipFill>
          <p:spPr>
            <a:xfrm>
              <a:off x="7902043" y="2226527"/>
              <a:ext cx="293286" cy="98273"/>
            </a:xfrm>
            <a:prstGeom prst="rect">
              <a:avLst/>
            </a:prstGeom>
            <a:ln>
              <a:noFill/>
            </a:ln>
          </p:spPr>
        </p:pic>
        <p:pic>
          <p:nvPicPr>
            <p:cNvPr id="28" name="Picture 27">
              <a:extLst>
                <a:ext uri="{FF2B5EF4-FFF2-40B4-BE49-F238E27FC236}">
                  <a16:creationId xmlns:a16="http://schemas.microsoft.com/office/drawing/2014/main" id="{B0E2E5AA-32EB-96F0-98FC-14FBD9F65AB7}"/>
                </a:ext>
              </a:extLst>
            </p:cNvPr>
            <p:cNvPicPr>
              <a:picLocks noChangeAspect="1"/>
            </p:cNvPicPr>
            <p:nvPr/>
          </p:nvPicPr>
          <p:blipFill>
            <a:blip r:embed="rId4"/>
            <a:stretch>
              <a:fillRect/>
            </a:stretch>
          </p:blipFill>
          <p:spPr>
            <a:xfrm>
              <a:off x="7717846" y="2423075"/>
              <a:ext cx="184197" cy="98273"/>
            </a:xfrm>
            <a:prstGeom prst="rect">
              <a:avLst/>
            </a:prstGeom>
            <a:ln>
              <a:noFill/>
            </a:ln>
          </p:spPr>
        </p:pic>
        <p:pic>
          <p:nvPicPr>
            <p:cNvPr id="29" name="Picture 28">
              <a:extLst>
                <a:ext uri="{FF2B5EF4-FFF2-40B4-BE49-F238E27FC236}">
                  <a16:creationId xmlns:a16="http://schemas.microsoft.com/office/drawing/2014/main" id="{6413F7D1-134B-8AF9-691F-13EA88447F7D}"/>
                </a:ext>
              </a:extLst>
            </p:cNvPr>
            <p:cNvPicPr>
              <a:picLocks noChangeAspect="1"/>
            </p:cNvPicPr>
            <p:nvPr/>
          </p:nvPicPr>
          <p:blipFill>
            <a:blip r:embed="rId4"/>
            <a:stretch>
              <a:fillRect/>
            </a:stretch>
          </p:blipFill>
          <p:spPr>
            <a:xfrm>
              <a:off x="7939111" y="2423075"/>
              <a:ext cx="303614" cy="98273"/>
            </a:xfrm>
            <a:prstGeom prst="rect">
              <a:avLst/>
            </a:prstGeom>
            <a:ln>
              <a:noFill/>
            </a:ln>
          </p:spPr>
        </p:pic>
        <p:pic>
          <p:nvPicPr>
            <p:cNvPr id="30" name="Picture 29">
              <a:extLst>
                <a:ext uri="{FF2B5EF4-FFF2-40B4-BE49-F238E27FC236}">
                  <a16:creationId xmlns:a16="http://schemas.microsoft.com/office/drawing/2014/main" id="{564516E0-B46E-D029-2A66-D177112918D2}"/>
                </a:ext>
              </a:extLst>
            </p:cNvPr>
            <p:cNvPicPr>
              <a:picLocks noChangeAspect="1"/>
            </p:cNvPicPr>
            <p:nvPr/>
          </p:nvPicPr>
          <p:blipFill>
            <a:blip r:embed="rId4"/>
            <a:stretch>
              <a:fillRect/>
            </a:stretch>
          </p:blipFill>
          <p:spPr>
            <a:xfrm>
              <a:off x="7864489" y="2615419"/>
              <a:ext cx="251406" cy="98273"/>
            </a:xfrm>
            <a:prstGeom prst="rect">
              <a:avLst/>
            </a:prstGeom>
            <a:ln>
              <a:noFill/>
            </a:ln>
          </p:spPr>
        </p:pic>
        <p:pic>
          <p:nvPicPr>
            <p:cNvPr id="31" name="Picture 30">
              <a:extLst>
                <a:ext uri="{FF2B5EF4-FFF2-40B4-BE49-F238E27FC236}">
                  <a16:creationId xmlns:a16="http://schemas.microsoft.com/office/drawing/2014/main" id="{0C80EEFC-41D2-EE4C-C181-EED933081140}"/>
                </a:ext>
              </a:extLst>
            </p:cNvPr>
            <p:cNvPicPr>
              <a:picLocks noChangeAspect="1"/>
            </p:cNvPicPr>
            <p:nvPr/>
          </p:nvPicPr>
          <p:blipFill>
            <a:blip r:embed="rId4"/>
            <a:stretch>
              <a:fillRect/>
            </a:stretch>
          </p:blipFill>
          <p:spPr>
            <a:xfrm>
              <a:off x="7717846" y="2615419"/>
              <a:ext cx="79254" cy="98273"/>
            </a:xfrm>
            <a:prstGeom prst="rect">
              <a:avLst/>
            </a:prstGeom>
            <a:ln>
              <a:noFill/>
            </a:ln>
          </p:spPr>
        </p:pic>
        <p:pic>
          <p:nvPicPr>
            <p:cNvPr id="32" name="Picture 31">
              <a:extLst>
                <a:ext uri="{FF2B5EF4-FFF2-40B4-BE49-F238E27FC236}">
                  <a16:creationId xmlns:a16="http://schemas.microsoft.com/office/drawing/2014/main" id="{5558C31C-EFAA-FD39-6F00-573CE0582DCC}"/>
                </a:ext>
              </a:extLst>
            </p:cNvPr>
            <p:cNvPicPr>
              <a:picLocks noChangeAspect="1"/>
            </p:cNvPicPr>
            <p:nvPr/>
          </p:nvPicPr>
          <p:blipFill>
            <a:blip r:embed="rId4"/>
            <a:stretch>
              <a:fillRect/>
            </a:stretch>
          </p:blipFill>
          <p:spPr>
            <a:xfrm>
              <a:off x="7964157" y="2797116"/>
              <a:ext cx="251406" cy="98273"/>
            </a:xfrm>
            <a:prstGeom prst="rect">
              <a:avLst/>
            </a:prstGeom>
            <a:ln>
              <a:noFill/>
            </a:ln>
          </p:spPr>
        </p:pic>
        <p:pic>
          <p:nvPicPr>
            <p:cNvPr id="33" name="Picture 32">
              <a:extLst>
                <a:ext uri="{FF2B5EF4-FFF2-40B4-BE49-F238E27FC236}">
                  <a16:creationId xmlns:a16="http://schemas.microsoft.com/office/drawing/2014/main" id="{51E777A4-C604-FEE9-D644-2E3967F2F7F9}"/>
                </a:ext>
              </a:extLst>
            </p:cNvPr>
            <p:cNvPicPr>
              <a:picLocks noChangeAspect="1"/>
            </p:cNvPicPr>
            <p:nvPr/>
          </p:nvPicPr>
          <p:blipFill>
            <a:blip r:embed="rId4"/>
            <a:stretch>
              <a:fillRect/>
            </a:stretch>
          </p:blipFill>
          <p:spPr>
            <a:xfrm>
              <a:off x="7727178" y="2811967"/>
              <a:ext cx="188544" cy="98273"/>
            </a:xfrm>
            <a:prstGeom prst="rect">
              <a:avLst/>
            </a:prstGeom>
            <a:ln>
              <a:noFill/>
            </a:ln>
          </p:spPr>
        </p:pic>
      </p:grpSp>
      <p:sp>
        <p:nvSpPr>
          <p:cNvPr id="9" name="Title 1">
            <a:extLst>
              <a:ext uri="{FF2B5EF4-FFF2-40B4-BE49-F238E27FC236}">
                <a16:creationId xmlns:a16="http://schemas.microsoft.com/office/drawing/2014/main" id="{F10415D0-3195-E49B-446C-F18966616C61}"/>
              </a:ext>
            </a:extLst>
          </p:cNvPr>
          <p:cNvSpPr>
            <a:spLocks noGrp="1"/>
          </p:cNvSpPr>
          <p:nvPr>
            <p:ph type="title"/>
          </p:nvPr>
        </p:nvSpPr>
        <p:spPr>
          <a:xfrm>
            <a:off x="838200" y="365125"/>
            <a:ext cx="10515600" cy="1325563"/>
          </a:xfrm>
        </p:spPr>
        <p:txBody>
          <a:bodyPr>
            <a:normAutofit/>
          </a:bodyPr>
          <a:lstStyle/>
          <a:p>
            <a:r>
              <a:rPr lang="en-US" sz="3600" b="1"/>
              <a:t>Step 5a:  </a:t>
            </a:r>
            <a:r>
              <a:rPr lang="en-US" sz="3600"/>
              <a:t>Add users to your company.</a:t>
            </a:r>
          </a:p>
        </p:txBody>
      </p:sp>
      <p:sp>
        <p:nvSpPr>
          <p:cNvPr id="10" name="TextBox 9">
            <a:extLst>
              <a:ext uri="{FF2B5EF4-FFF2-40B4-BE49-F238E27FC236}">
                <a16:creationId xmlns:a16="http://schemas.microsoft.com/office/drawing/2014/main" id="{C580F0AE-77B6-FCCC-46AE-E31E683DA973}"/>
              </a:ext>
            </a:extLst>
          </p:cNvPr>
          <p:cNvSpPr txBox="1"/>
          <p:nvPr/>
        </p:nvSpPr>
        <p:spPr>
          <a:xfrm>
            <a:off x="838198" y="1690688"/>
            <a:ext cx="3823398" cy="923330"/>
          </a:xfrm>
          <a:prstGeom prst="rect">
            <a:avLst/>
          </a:prstGeom>
          <a:noFill/>
        </p:spPr>
        <p:txBody>
          <a:bodyPr wrap="square" rtlCol="0">
            <a:spAutoFit/>
          </a:bodyPr>
          <a:lstStyle/>
          <a:p>
            <a:r>
              <a:rPr lang="en-US"/>
              <a:t>Begin by clicking “Company Users” on the left navigation menu. Then, click the "Add New User" button.</a:t>
            </a:r>
          </a:p>
        </p:txBody>
      </p:sp>
      <p:sp>
        <p:nvSpPr>
          <p:cNvPr id="17" name="Right Arrow 16">
            <a:extLst>
              <a:ext uri="{FF2B5EF4-FFF2-40B4-BE49-F238E27FC236}">
                <a16:creationId xmlns:a16="http://schemas.microsoft.com/office/drawing/2014/main" id="{3261291F-1431-941F-4328-BDCDBCE2243E}"/>
              </a:ext>
            </a:extLst>
          </p:cNvPr>
          <p:cNvSpPr/>
          <p:nvPr/>
        </p:nvSpPr>
        <p:spPr>
          <a:xfrm>
            <a:off x="6096428" y="4461432"/>
            <a:ext cx="604788" cy="31307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005E11C3-0B2C-8BD8-F0DD-AC3D41269CFF}"/>
              </a:ext>
            </a:extLst>
          </p:cNvPr>
          <p:cNvSpPr/>
          <p:nvPr/>
        </p:nvSpPr>
        <p:spPr>
          <a:xfrm>
            <a:off x="4492223" y="3521255"/>
            <a:ext cx="604788" cy="31307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ADB0A19-A06C-A8FE-9783-0AF579800B0F}"/>
              </a:ext>
            </a:extLst>
          </p:cNvPr>
          <p:cNvSpPr>
            <a:spLocks noGrp="1"/>
          </p:cNvSpPr>
          <p:nvPr>
            <p:ph type="sldNum" sz="quarter" idx="12"/>
          </p:nvPr>
        </p:nvSpPr>
        <p:spPr/>
        <p:txBody>
          <a:bodyPr/>
          <a:lstStyle/>
          <a:p>
            <a:fld id="{979AFCC0-77F6-4334-A2DE-FE34C73F022F}" type="slidenum">
              <a:rPr lang="en-US" smtClean="0"/>
              <a:t>6</a:t>
            </a:fld>
            <a:endParaRPr lang="en-US"/>
          </a:p>
        </p:txBody>
      </p:sp>
      <p:sp>
        <p:nvSpPr>
          <p:cNvPr id="3" name="TextBox 2">
            <a:extLst>
              <a:ext uri="{FF2B5EF4-FFF2-40B4-BE49-F238E27FC236}">
                <a16:creationId xmlns:a16="http://schemas.microsoft.com/office/drawing/2014/main" id="{1AE587CE-8E2F-1620-EE5C-11B706CC22CA}"/>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lumMod val="50000"/>
                  </a:schemeClr>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lumMod val="50000"/>
                  </a:schemeClr>
                </a:solidFill>
                <a:latin typeface="Arial Nova" panose="020B0504020202020204" pitchFamily="34" charset="0"/>
                <a:ea typeface="Montserrat Light" charset="0"/>
                <a:cs typeface="Montserrat Light" charset="0"/>
                <a:sym typeface="Arial"/>
              </a:rPr>
              <a:t>CONFIDENTIAL</a:t>
            </a:r>
          </a:p>
        </p:txBody>
      </p:sp>
    </p:spTree>
    <p:extLst>
      <p:ext uri="{BB962C8B-B14F-4D97-AF65-F5344CB8AC3E}">
        <p14:creationId xmlns:p14="http://schemas.microsoft.com/office/powerpoint/2010/main" val="422478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giving a thumbs up&#10;&#10;Description automatically generated">
            <a:extLst>
              <a:ext uri="{FF2B5EF4-FFF2-40B4-BE49-F238E27FC236}">
                <a16:creationId xmlns:a16="http://schemas.microsoft.com/office/drawing/2014/main" id="{95F95EBD-62B2-3BEB-6C03-4AC218B29404}"/>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556000" y="412750"/>
            <a:ext cx="5080000" cy="6032500"/>
          </a:xfrm>
          <a:prstGeom prst="rect">
            <a:avLst/>
          </a:prstGeom>
          <a:noFill/>
        </p:spPr>
      </p:pic>
      <p:sp>
        <p:nvSpPr>
          <p:cNvPr id="9" name="Title 1">
            <a:extLst>
              <a:ext uri="{FF2B5EF4-FFF2-40B4-BE49-F238E27FC236}">
                <a16:creationId xmlns:a16="http://schemas.microsoft.com/office/drawing/2014/main" id="{F10415D0-3195-E49B-446C-F18966616C61}"/>
              </a:ext>
            </a:extLst>
          </p:cNvPr>
          <p:cNvSpPr>
            <a:spLocks noGrp="1"/>
          </p:cNvSpPr>
          <p:nvPr>
            <p:ph type="title"/>
          </p:nvPr>
        </p:nvSpPr>
        <p:spPr>
          <a:xfrm>
            <a:off x="838200" y="365125"/>
            <a:ext cx="10515600" cy="1325563"/>
          </a:xfrm>
        </p:spPr>
        <p:txBody>
          <a:bodyPr>
            <a:normAutofit/>
          </a:bodyPr>
          <a:lstStyle/>
          <a:p>
            <a:r>
              <a:rPr lang="en-US" sz="3600" b="1"/>
              <a:t>Step 5b:  </a:t>
            </a:r>
            <a:r>
              <a:rPr lang="en-US" sz="3600"/>
              <a:t>Add users to your company.</a:t>
            </a:r>
          </a:p>
        </p:txBody>
      </p:sp>
      <p:sp>
        <p:nvSpPr>
          <p:cNvPr id="19" name="TextBox 18">
            <a:extLst>
              <a:ext uri="{FF2B5EF4-FFF2-40B4-BE49-F238E27FC236}">
                <a16:creationId xmlns:a16="http://schemas.microsoft.com/office/drawing/2014/main" id="{C35AE08B-D8FD-521E-9544-B7B8A6AE51C9}"/>
              </a:ext>
            </a:extLst>
          </p:cNvPr>
          <p:cNvSpPr txBox="1"/>
          <p:nvPr/>
        </p:nvSpPr>
        <p:spPr>
          <a:xfrm>
            <a:off x="838198" y="1690688"/>
            <a:ext cx="4775823" cy="3139321"/>
          </a:xfrm>
          <a:prstGeom prst="rect">
            <a:avLst/>
          </a:prstGeom>
          <a:noFill/>
        </p:spPr>
        <p:txBody>
          <a:bodyPr wrap="square" rtlCol="0">
            <a:spAutoFit/>
          </a:bodyPr>
          <a:lstStyle/>
          <a:p>
            <a:r>
              <a:rPr lang="en-US" dirty="0"/>
              <a:t>Fill out each field on the “Add New User” form. Under the “User Role” section, “Buyer” will already be listed, </a:t>
            </a:r>
            <a:r>
              <a:rPr lang="en-US" sz="1800" dirty="0"/>
              <a:t>BDA has configured this as a “Default” role for your convenience! </a:t>
            </a:r>
            <a:endParaRPr lang="en-US" dirty="0"/>
          </a:p>
          <a:p>
            <a:endParaRPr lang="en-US" dirty="0"/>
          </a:p>
          <a:p>
            <a:r>
              <a:rPr lang="en-US" dirty="0"/>
              <a:t>Be sure to update the “Status” to “Active”. Once complete, click the Save button. After clicking Save, an email will automatically be sent to the new user informing them that an account has been created for them.</a:t>
            </a:r>
          </a:p>
          <a:p>
            <a:endParaRPr lang="en-US" dirty="0"/>
          </a:p>
        </p:txBody>
      </p:sp>
      <p:sp>
        <p:nvSpPr>
          <p:cNvPr id="4" name="Slide Number Placeholder 3">
            <a:extLst>
              <a:ext uri="{FF2B5EF4-FFF2-40B4-BE49-F238E27FC236}">
                <a16:creationId xmlns:a16="http://schemas.microsoft.com/office/drawing/2014/main" id="{DADB0A19-A06C-A8FE-9783-0AF579800B0F}"/>
              </a:ext>
            </a:extLst>
          </p:cNvPr>
          <p:cNvSpPr>
            <a:spLocks noGrp="1"/>
          </p:cNvSpPr>
          <p:nvPr>
            <p:ph type="sldNum" sz="quarter" idx="12"/>
          </p:nvPr>
        </p:nvSpPr>
        <p:spPr/>
        <p:txBody>
          <a:bodyPr/>
          <a:lstStyle/>
          <a:p>
            <a:fld id="{979AFCC0-77F6-4334-A2DE-FE34C73F022F}" type="slidenum">
              <a:rPr lang="en-US" smtClean="0"/>
              <a:t>7</a:t>
            </a:fld>
            <a:endParaRPr lang="en-US"/>
          </a:p>
        </p:txBody>
      </p:sp>
      <p:sp>
        <p:nvSpPr>
          <p:cNvPr id="3" name="TextBox 2">
            <a:extLst>
              <a:ext uri="{FF2B5EF4-FFF2-40B4-BE49-F238E27FC236}">
                <a16:creationId xmlns:a16="http://schemas.microsoft.com/office/drawing/2014/main" id="{1AE587CE-8E2F-1620-EE5C-11B706CC22CA}"/>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lumMod val="50000"/>
                  </a:schemeClr>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lumMod val="50000"/>
                  </a:schemeClr>
                </a:solidFill>
                <a:latin typeface="Arial Nova" panose="020B0504020202020204" pitchFamily="34" charset="0"/>
                <a:ea typeface="Montserrat Light" charset="0"/>
                <a:cs typeface="Montserrat Light" charset="0"/>
                <a:sym typeface="Arial"/>
              </a:rPr>
              <a:t>CONFIDENTIAL</a:t>
            </a:r>
          </a:p>
        </p:txBody>
      </p:sp>
      <p:grpSp>
        <p:nvGrpSpPr>
          <p:cNvPr id="57" name="Group 56">
            <a:extLst>
              <a:ext uri="{FF2B5EF4-FFF2-40B4-BE49-F238E27FC236}">
                <a16:creationId xmlns:a16="http://schemas.microsoft.com/office/drawing/2014/main" id="{D67D108F-E313-426B-0E89-BCCC884B1A5D}"/>
              </a:ext>
            </a:extLst>
          </p:cNvPr>
          <p:cNvGrpSpPr/>
          <p:nvPr/>
        </p:nvGrpSpPr>
        <p:grpSpPr>
          <a:xfrm>
            <a:off x="5606403" y="1690688"/>
            <a:ext cx="6080772" cy="4367212"/>
            <a:chOff x="262878" y="2861103"/>
            <a:chExt cx="4926342" cy="3596847"/>
          </a:xfrm>
        </p:grpSpPr>
        <p:grpSp>
          <p:nvGrpSpPr>
            <p:cNvPr id="39" name="Group 38">
              <a:extLst>
                <a:ext uri="{FF2B5EF4-FFF2-40B4-BE49-F238E27FC236}">
                  <a16:creationId xmlns:a16="http://schemas.microsoft.com/office/drawing/2014/main" id="{6AA8A90C-CC20-0024-6177-4C825961B961}"/>
                </a:ext>
              </a:extLst>
            </p:cNvPr>
            <p:cNvGrpSpPr/>
            <p:nvPr/>
          </p:nvGrpSpPr>
          <p:grpSpPr>
            <a:xfrm>
              <a:off x="838200" y="2861103"/>
              <a:ext cx="4351020" cy="3596847"/>
              <a:chOff x="1738312" y="0"/>
              <a:chExt cx="8715375" cy="6792050"/>
            </a:xfrm>
          </p:grpSpPr>
          <p:pic>
            <p:nvPicPr>
              <p:cNvPr id="36" name="Picture 35">
                <a:extLst>
                  <a:ext uri="{FF2B5EF4-FFF2-40B4-BE49-F238E27FC236}">
                    <a16:creationId xmlns:a16="http://schemas.microsoft.com/office/drawing/2014/main" id="{B1C6FC02-AD40-EE89-F0DB-0C10D9EE8311}"/>
                  </a:ext>
                </a:extLst>
              </p:cNvPr>
              <p:cNvPicPr>
                <a:picLocks noChangeAspect="1"/>
              </p:cNvPicPr>
              <p:nvPr/>
            </p:nvPicPr>
            <p:blipFill rotWithShape="1">
              <a:blip r:embed="rId3"/>
              <a:srcRect b="961"/>
              <a:stretch/>
            </p:blipFill>
            <p:spPr>
              <a:xfrm>
                <a:off x="1738312" y="0"/>
                <a:ext cx="8715375" cy="6792050"/>
              </a:xfrm>
              <a:prstGeom prst="rect">
                <a:avLst/>
              </a:prstGeom>
              <a:ln>
                <a:solidFill>
                  <a:schemeClr val="bg1">
                    <a:lumMod val="65000"/>
                  </a:schemeClr>
                </a:solidFill>
              </a:ln>
            </p:spPr>
          </p:pic>
          <p:pic>
            <p:nvPicPr>
              <p:cNvPr id="38" name="Picture 37">
                <a:extLst>
                  <a:ext uri="{FF2B5EF4-FFF2-40B4-BE49-F238E27FC236}">
                    <a16:creationId xmlns:a16="http://schemas.microsoft.com/office/drawing/2014/main" id="{58987806-05F1-B173-53E4-8B661246CF3D}"/>
                  </a:ext>
                </a:extLst>
              </p:cNvPr>
              <p:cNvPicPr>
                <a:picLocks noChangeAspect="1"/>
              </p:cNvPicPr>
              <p:nvPr/>
            </p:nvPicPr>
            <p:blipFill>
              <a:blip r:embed="rId4"/>
              <a:stretch>
                <a:fillRect/>
              </a:stretch>
            </p:blipFill>
            <p:spPr>
              <a:xfrm>
                <a:off x="2064543" y="4037441"/>
                <a:ext cx="476251" cy="189275"/>
              </a:xfrm>
              <a:prstGeom prst="rect">
                <a:avLst/>
              </a:prstGeom>
              <a:ln>
                <a:noFill/>
              </a:ln>
            </p:spPr>
          </p:pic>
        </p:grpSp>
        <p:sp>
          <p:nvSpPr>
            <p:cNvPr id="40" name="Right Arrow 16">
              <a:extLst>
                <a:ext uri="{FF2B5EF4-FFF2-40B4-BE49-F238E27FC236}">
                  <a16:creationId xmlns:a16="http://schemas.microsoft.com/office/drawing/2014/main" id="{14820326-C8E6-9642-615F-E9DDF9CF9194}"/>
                </a:ext>
              </a:extLst>
            </p:cNvPr>
            <p:cNvSpPr/>
            <p:nvPr/>
          </p:nvSpPr>
          <p:spPr>
            <a:xfrm>
              <a:off x="262878" y="6146873"/>
              <a:ext cx="567702" cy="28119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16">
              <a:extLst>
                <a:ext uri="{FF2B5EF4-FFF2-40B4-BE49-F238E27FC236}">
                  <a16:creationId xmlns:a16="http://schemas.microsoft.com/office/drawing/2014/main" id="{CEABA794-7C9C-78D3-93CE-E5EBCAF4F0CC}"/>
                </a:ext>
              </a:extLst>
            </p:cNvPr>
            <p:cNvSpPr/>
            <p:nvPr/>
          </p:nvSpPr>
          <p:spPr>
            <a:xfrm>
              <a:off x="262878" y="5773598"/>
              <a:ext cx="567702" cy="28119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396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giving a thumbs up&#10;&#10;Description automatically generated">
            <a:extLst>
              <a:ext uri="{FF2B5EF4-FFF2-40B4-BE49-F238E27FC236}">
                <a16:creationId xmlns:a16="http://schemas.microsoft.com/office/drawing/2014/main" id="{C24BB6C2-62BB-EF36-255E-A26E238E5ADB}"/>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556000" y="412750"/>
            <a:ext cx="5080000" cy="6032500"/>
          </a:xfrm>
          <a:prstGeom prst="rect">
            <a:avLst/>
          </a:prstGeom>
          <a:noFill/>
        </p:spPr>
      </p:pic>
      <p:sp>
        <p:nvSpPr>
          <p:cNvPr id="2" name="Title 1">
            <a:extLst>
              <a:ext uri="{FF2B5EF4-FFF2-40B4-BE49-F238E27FC236}">
                <a16:creationId xmlns:a16="http://schemas.microsoft.com/office/drawing/2014/main" id="{581AE042-B1CC-72FF-2D7C-E2FCADB0B085}"/>
              </a:ext>
            </a:extLst>
          </p:cNvPr>
          <p:cNvSpPr>
            <a:spLocks noGrp="1"/>
          </p:cNvSpPr>
          <p:nvPr>
            <p:ph type="title"/>
          </p:nvPr>
        </p:nvSpPr>
        <p:spPr/>
        <p:txBody>
          <a:bodyPr>
            <a:normAutofit/>
          </a:bodyPr>
          <a:lstStyle/>
          <a:p>
            <a:r>
              <a:rPr lang="en-US" sz="3600" b="1"/>
              <a:t>Step 6:  </a:t>
            </a:r>
            <a:r>
              <a:rPr lang="en-US" sz="3600"/>
              <a:t>Build your company structure. (Optional) </a:t>
            </a:r>
          </a:p>
        </p:txBody>
      </p:sp>
      <p:sp>
        <p:nvSpPr>
          <p:cNvPr id="6" name="Slide Number Placeholder 5">
            <a:extLst>
              <a:ext uri="{FF2B5EF4-FFF2-40B4-BE49-F238E27FC236}">
                <a16:creationId xmlns:a16="http://schemas.microsoft.com/office/drawing/2014/main" id="{E9EFDB4B-181A-A919-D517-FA7162C03416}"/>
              </a:ext>
            </a:extLst>
          </p:cNvPr>
          <p:cNvSpPr>
            <a:spLocks noGrp="1"/>
          </p:cNvSpPr>
          <p:nvPr>
            <p:ph type="sldNum" sz="quarter" idx="12"/>
          </p:nvPr>
        </p:nvSpPr>
        <p:spPr/>
        <p:txBody>
          <a:bodyPr/>
          <a:lstStyle/>
          <a:p>
            <a:fld id="{979AFCC0-77F6-4334-A2DE-FE34C73F022F}" type="slidenum">
              <a:rPr lang="en-US" smtClean="0"/>
              <a:t>8</a:t>
            </a:fld>
            <a:endParaRPr lang="en-US"/>
          </a:p>
        </p:txBody>
      </p:sp>
      <p:sp>
        <p:nvSpPr>
          <p:cNvPr id="3" name="TextBox 2">
            <a:extLst>
              <a:ext uri="{FF2B5EF4-FFF2-40B4-BE49-F238E27FC236}">
                <a16:creationId xmlns:a16="http://schemas.microsoft.com/office/drawing/2014/main" id="{14E4A51B-3D0C-8AEB-E99B-2AB28CEC49AA}"/>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lumMod val="50000"/>
                  </a:schemeClr>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lumMod val="50000"/>
                  </a:schemeClr>
                </a:solidFill>
                <a:latin typeface="Arial Nova" panose="020B0504020202020204" pitchFamily="34" charset="0"/>
                <a:ea typeface="Montserrat Light" charset="0"/>
                <a:cs typeface="Montserrat Light" charset="0"/>
                <a:sym typeface="Arial"/>
              </a:rPr>
              <a:t>CONFIDENTIAL</a:t>
            </a:r>
          </a:p>
        </p:txBody>
      </p:sp>
      <p:sp>
        <p:nvSpPr>
          <p:cNvPr id="7" name="TextBox 6">
            <a:extLst>
              <a:ext uri="{FF2B5EF4-FFF2-40B4-BE49-F238E27FC236}">
                <a16:creationId xmlns:a16="http://schemas.microsoft.com/office/drawing/2014/main" id="{95D33685-2212-916D-9764-A9C29F6E3242}"/>
              </a:ext>
            </a:extLst>
          </p:cNvPr>
          <p:cNvSpPr txBox="1"/>
          <p:nvPr/>
        </p:nvSpPr>
        <p:spPr>
          <a:xfrm>
            <a:off x="838200" y="1589366"/>
            <a:ext cx="4070168" cy="4708981"/>
          </a:xfrm>
          <a:prstGeom prst="rect">
            <a:avLst/>
          </a:prstGeom>
          <a:noFill/>
        </p:spPr>
        <p:txBody>
          <a:bodyPr wrap="square" lIns="91440" tIns="45720" rIns="91440" bIns="45720" rtlCol="0" anchor="t">
            <a:spAutoFit/>
          </a:bodyPr>
          <a:lstStyle/>
          <a:p>
            <a:r>
              <a:rPr lang="en-US" sz="1500"/>
              <a:t>The “Company Structure” feature allows you to establish a hierarchical system of users. This hierarchy dictates the visibility and access permissions a user has when viewing orders within your organization.</a:t>
            </a:r>
          </a:p>
          <a:p>
            <a:endParaRPr lang="en-US" sz="1500"/>
          </a:p>
          <a:p>
            <a:r>
              <a:rPr lang="en-US" sz="1500"/>
              <a:t>For instance, if you want to assign roles such as “Manager” and “Buyer” within your company, you can organize all buyers to be under the manager. This setup allows the manager to view all orders placed by their assigned buyers, while each individual buyer can only access and manage their own orders.</a:t>
            </a:r>
          </a:p>
          <a:p>
            <a:endParaRPr lang="en-US" sz="1500"/>
          </a:p>
          <a:p>
            <a:r>
              <a:rPr lang="en-US" sz="1500"/>
              <a:t>To establish a hierarchy, click on a user's name and drag them under the appropriate supervisor. Alternatively, click on the supervisor's name and select "Add User" to add a new user as a subordinate to the selected supervisor.</a:t>
            </a:r>
          </a:p>
        </p:txBody>
      </p:sp>
      <p:sp>
        <p:nvSpPr>
          <p:cNvPr id="5" name="Right Arrow 4">
            <a:extLst>
              <a:ext uri="{FF2B5EF4-FFF2-40B4-BE49-F238E27FC236}">
                <a16:creationId xmlns:a16="http://schemas.microsoft.com/office/drawing/2014/main" id="{57750D85-03A1-0B8C-672C-E3E5218314C0}"/>
              </a:ext>
            </a:extLst>
          </p:cNvPr>
          <p:cNvSpPr/>
          <p:nvPr/>
        </p:nvSpPr>
        <p:spPr>
          <a:xfrm>
            <a:off x="4879794" y="3890050"/>
            <a:ext cx="567702" cy="28119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C4710B7-E2C0-2103-41FC-A84500D04256}"/>
              </a:ext>
            </a:extLst>
          </p:cNvPr>
          <p:cNvGrpSpPr/>
          <p:nvPr/>
        </p:nvGrpSpPr>
        <p:grpSpPr>
          <a:xfrm>
            <a:off x="5458040" y="2378109"/>
            <a:ext cx="6705385" cy="2509837"/>
            <a:chOff x="5458040" y="2378109"/>
            <a:chExt cx="6705385" cy="2509837"/>
          </a:xfrm>
        </p:grpSpPr>
        <p:pic>
          <p:nvPicPr>
            <p:cNvPr id="10" name="Picture 9">
              <a:extLst>
                <a:ext uri="{FF2B5EF4-FFF2-40B4-BE49-F238E27FC236}">
                  <a16:creationId xmlns:a16="http://schemas.microsoft.com/office/drawing/2014/main" id="{C82034B3-E9D3-4EEB-C6FA-B45AA6AD0DCA}"/>
                </a:ext>
              </a:extLst>
            </p:cNvPr>
            <p:cNvPicPr>
              <a:picLocks noChangeAspect="1"/>
            </p:cNvPicPr>
            <p:nvPr/>
          </p:nvPicPr>
          <p:blipFill>
            <a:blip r:embed="rId3"/>
            <a:stretch>
              <a:fillRect/>
            </a:stretch>
          </p:blipFill>
          <p:spPr>
            <a:xfrm>
              <a:off x="5458040" y="2378109"/>
              <a:ext cx="6705385" cy="2509837"/>
            </a:xfrm>
            <a:prstGeom prst="rect">
              <a:avLst/>
            </a:prstGeom>
            <a:ln>
              <a:solidFill>
                <a:schemeClr val="bg1">
                  <a:lumMod val="65000"/>
                </a:schemeClr>
              </a:solidFill>
            </a:ln>
          </p:spPr>
        </p:pic>
        <p:pic>
          <p:nvPicPr>
            <p:cNvPr id="12" name="Picture 11">
              <a:extLst>
                <a:ext uri="{FF2B5EF4-FFF2-40B4-BE49-F238E27FC236}">
                  <a16:creationId xmlns:a16="http://schemas.microsoft.com/office/drawing/2014/main" id="{370EF961-7B00-2D46-8B6C-729CACEF1DDE}"/>
                </a:ext>
              </a:extLst>
            </p:cNvPr>
            <p:cNvPicPr>
              <a:picLocks noChangeAspect="1"/>
            </p:cNvPicPr>
            <p:nvPr/>
          </p:nvPicPr>
          <p:blipFill>
            <a:blip r:embed="rId4"/>
            <a:stretch>
              <a:fillRect/>
            </a:stretch>
          </p:blipFill>
          <p:spPr>
            <a:xfrm>
              <a:off x="8171401" y="3599232"/>
              <a:ext cx="241556" cy="81875"/>
            </a:xfrm>
            <a:prstGeom prst="rect">
              <a:avLst/>
            </a:prstGeom>
          </p:spPr>
        </p:pic>
        <p:pic>
          <p:nvPicPr>
            <p:cNvPr id="13" name="Picture 12">
              <a:extLst>
                <a:ext uri="{FF2B5EF4-FFF2-40B4-BE49-F238E27FC236}">
                  <a16:creationId xmlns:a16="http://schemas.microsoft.com/office/drawing/2014/main" id="{D868A6DD-C9B2-C0D1-898C-512E58CAC660}"/>
                </a:ext>
              </a:extLst>
            </p:cNvPr>
            <p:cNvPicPr>
              <a:picLocks noChangeAspect="1"/>
            </p:cNvPicPr>
            <p:nvPr/>
          </p:nvPicPr>
          <p:blipFill>
            <a:blip r:embed="rId4"/>
            <a:stretch>
              <a:fillRect/>
            </a:stretch>
          </p:blipFill>
          <p:spPr>
            <a:xfrm>
              <a:off x="8489821" y="3599232"/>
              <a:ext cx="435103" cy="81875"/>
            </a:xfrm>
            <a:prstGeom prst="rect">
              <a:avLst/>
            </a:prstGeom>
          </p:spPr>
        </p:pic>
        <p:pic>
          <p:nvPicPr>
            <p:cNvPr id="14" name="Picture 13">
              <a:extLst>
                <a:ext uri="{FF2B5EF4-FFF2-40B4-BE49-F238E27FC236}">
                  <a16:creationId xmlns:a16="http://schemas.microsoft.com/office/drawing/2014/main" id="{318C60A1-C99E-9994-0A49-F3252FF3B383}"/>
                </a:ext>
              </a:extLst>
            </p:cNvPr>
            <p:cNvPicPr>
              <a:picLocks noChangeAspect="1"/>
            </p:cNvPicPr>
            <p:nvPr/>
          </p:nvPicPr>
          <p:blipFill>
            <a:blip r:embed="rId4"/>
            <a:stretch>
              <a:fillRect/>
            </a:stretch>
          </p:blipFill>
          <p:spPr>
            <a:xfrm>
              <a:off x="8514859" y="3880526"/>
              <a:ext cx="167179" cy="81875"/>
            </a:xfrm>
            <a:prstGeom prst="rect">
              <a:avLst/>
            </a:prstGeom>
          </p:spPr>
        </p:pic>
        <p:pic>
          <p:nvPicPr>
            <p:cNvPr id="15" name="Picture 14">
              <a:extLst>
                <a:ext uri="{FF2B5EF4-FFF2-40B4-BE49-F238E27FC236}">
                  <a16:creationId xmlns:a16="http://schemas.microsoft.com/office/drawing/2014/main" id="{184CFF03-EA57-2E72-682B-7779B0E637EC}"/>
                </a:ext>
              </a:extLst>
            </p:cNvPr>
            <p:cNvPicPr>
              <a:picLocks noChangeAspect="1"/>
            </p:cNvPicPr>
            <p:nvPr/>
          </p:nvPicPr>
          <p:blipFill>
            <a:blip r:embed="rId4"/>
            <a:stretch>
              <a:fillRect/>
            </a:stretch>
          </p:blipFill>
          <p:spPr>
            <a:xfrm>
              <a:off x="8773366" y="3880525"/>
              <a:ext cx="306340" cy="81875"/>
            </a:xfrm>
            <a:prstGeom prst="rect">
              <a:avLst/>
            </a:prstGeom>
          </p:spPr>
        </p:pic>
        <p:pic>
          <p:nvPicPr>
            <p:cNvPr id="16" name="Picture 15">
              <a:extLst>
                <a:ext uri="{FF2B5EF4-FFF2-40B4-BE49-F238E27FC236}">
                  <a16:creationId xmlns:a16="http://schemas.microsoft.com/office/drawing/2014/main" id="{08DEBCC2-5448-6DE9-1214-766BCBB454F1}"/>
                </a:ext>
              </a:extLst>
            </p:cNvPr>
            <p:cNvPicPr>
              <a:picLocks noChangeAspect="1"/>
            </p:cNvPicPr>
            <p:nvPr/>
          </p:nvPicPr>
          <p:blipFill>
            <a:blip r:embed="rId4"/>
            <a:stretch>
              <a:fillRect/>
            </a:stretch>
          </p:blipFill>
          <p:spPr>
            <a:xfrm>
              <a:off x="8766991" y="4102942"/>
              <a:ext cx="462733" cy="81875"/>
            </a:xfrm>
            <a:prstGeom prst="rect">
              <a:avLst/>
            </a:prstGeom>
          </p:spPr>
        </p:pic>
        <p:pic>
          <p:nvPicPr>
            <p:cNvPr id="17" name="Picture 16">
              <a:extLst>
                <a:ext uri="{FF2B5EF4-FFF2-40B4-BE49-F238E27FC236}">
                  <a16:creationId xmlns:a16="http://schemas.microsoft.com/office/drawing/2014/main" id="{BB0CF249-3DB0-9FD4-ADAE-A86E501955AC}"/>
                </a:ext>
              </a:extLst>
            </p:cNvPr>
            <p:cNvPicPr>
              <a:picLocks noChangeAspect="1"/>
            </p:cNvPicPr>
            <p:nvPr/>
          </p:nvPicPr>
          <p:blipFill>
            <a:blip r:embed="rId4"/>
            <a:stretch>
              <a:fillRect/>
            </a:stretch>
          </p:blipFill>
          <p:spPr>
            <a:xfrm>
              <a:off x="8514858" y="4102942"/>
              <a:ext cx="167179" cy="107108"/>
            </a:xfrm>
            <a:prstGeom prst="rect">
              <a:avLst/>
            </a:prstGeom>
          </p:spPr>
        </p:pic>
        <p:pic>
          <p:nvPicPr>
            <p:cNvPr id="18" name="Picture 17">
              <a:extLst>
                <a:ext uri="{FF2B5EF4-FFF2-40B4-BE49-F238E27FC236}">
                  <a16:creationId xmlns:a16="http://schemas.microsoft.com/office/drawing/2014/main" id="{CE2203FE-9A23-471C-FC79-F0427FA79054}"/>
                </a:ext>
              </a:extLst>
            </p:cNvPr>
            <p:cNvPicPr>
              <a:picLocks noChangeAspect="1"/>
            </p:cNvPicPr>
            <p:nvPr/>
          </p:nvPicPr>
          <p:blipFill>
            <a:blip r:embed="rId4"/>
            <a:stretch>
              <a:fillRect/>
            </a:stretch>
          </p:blipFill>
          <p:spPr>
            <a:xfrm>
              <a:off x="8514858" y="4308201"/>
              <a:ext cx="119556" cy="107108"/>
            </a:xfrm>
            <a:prstGeom prst="rect">
              <a:avLst/>
            </a:prstGeom>
          </p:spPr>
        </p:pic>
        <p:pic>
          <p:nvPicPr>
            <p:cNvPr id="19" name="Picture 18">
              <a:extLst>
                <a:ext uri="{FF2B5EF4-FFF2-40B4-BE49-F238E27FC236}">
                  <a16:creationId xmlns:a16="http://schemas.microsoft.com/office/drawing/2014/main" id="{6E788E68-97ED-7E96-4FEE-927553E5A0B9}"/>
                </a:ext>
              </a:extLst>
            </p:cNvPr>
            <p:cNvPicPr>
              <a:picLocks noChangeAspect="1"/>
            </p:cNvPicPr>
            <p:nvPr/>
          </p:nvPicPr>
          <p:blipFill>
            <a:blip r:embed="rId4"/>
            <a:stretch>
              <a:fillRect/>
            </a:stretch>
          </p:blipFill>
          <p:spPr>
            <a:xfrm>
              <a:off x="8711829" y="4333434"/>
              <a:ext cx="462733" cy="81875"/>
            </a:xfrm>
            <a:prstGeom prst="rect">
              <a:avLst/>
            </a:prstGeom>
          </p:spPr>
        </p:pic>
        <p:pic>
          <p:nvPicPr>
            <p:cNvPr id="21" name="Picture 20">
              <a:extLst>
                <a:ext uri="{FF2B5EF4-FFF2-40B4-BE49-F238E27FC236}">
                  <a16:creationId xmlns:a16="http://schemas.microsoft.com/office/drawing/2014/main" id="{4FB2582B-090A-3B26-9B05-388EB816630C}"/>
                </a:ext>
              </a:extLst>
            </p:cNvPr>
            <p:cNvPicPr>
              <a:picLocks noChangeAspect="1"/>
            </p:cNvPicPr>
            <p:nvPr/>
          </p:nvPicPr>
          <p:blipFill>
            <a:blip r:embed="rId4"/>
            <a:stretch>
              <a:fillRect/>
            </a:stretch>
          </p:blipFill>
          <p:spPr>
            <a:xfrm>
              <a:off x="8857863" y="4555684"/>
              <a:ext cx="462733" cy="81875"/>
            </a:xfrm>
            <a:prstGeom prst="rect">
              <a:avLst/>
            </a:prstGeom>
          </p:spPr>
        </p:pic>
        <p:pic>
          <p:nvPicPr>
            <p:cNvPr id="22" name="Picture 21">
              <a:extLst>
                <a:ext uri="{FF2B5EF4-FFF2-40B4-BE49-F238E27FC236}">
                  <a16:creationId xmlns:a16="http://schemas.microsoft.com/office/drawing/2014/main" id="{4FF02492-B28F-2A29-B982-AE4B46D8049B}"/>
                </a:ext>
              </a:extLst>
            </p:cNvPr>
            <p:cNvPicPr>
              <a:picLocks noChangeAspect="1"/>
            </p:cNvPicPr>
            <p:nvPr/>
          </p:nvPicPr>
          <p:blipFill>
            <a:blip r:embed="rId4"/>
            <a:stretch>
              <a:fillRect/>
            </a:stretch>
          </p:blipFill>
          <p:spPr>
            <a:xfrm>
              <a:off x="8520172" y="4550010"/>
              <a:ext cx="253194" cy="99811"/>
            </a:xfrm>
            <a:prstGeom prst="rect">
              <a:avLst/>
            </a:prstGeom>
          </p:spPr>
        </p:pic>
      </p:grpSp>
    </p:spTree>
    <p:extLst>
      <p:ext uri="{BB962C8B-B14F-4D97-AF65-F5344CB8AC3E}">
        <p14:creationId xmlns:p14="http://schemas.microsoft.com/office/powerpoint/2010/main" val="148011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giving a thumbs up&#10;&#10;Description automatically generated">
            <a:extLst>
              <a:ext uri="{FF2B5EF4-FFF2-40B4-BE49-F238E27FC236}">
                <a16:creationId xmlns:a16="http://schemas.microsoft.com/office/drawing/2014/main" id="{86275B8E-4194-E1A5-8593-A950B371034C}"/>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556000" y="412750"/>
            <a:ext cx="5080000" cy="6032500"/>
          </a:xfrm>
          <a:prstGeom prst="rect">
            <a:avLst/>
          </a:prstGeom>
          <a:noFill/>
        </p:spPr>
      </p:pic>
      <p:sp>
        <p:nvSpPr>
          <p:cNvPr id="6" name="Title 5">
            <a:extLst>
              <a:ext uri="{FF2B5EF4-FFF2-40B4-BE49-F238E27FC236}">
                <a16:creationId xmlns:a16="http://schemas.microsoft.com/office/drawing/2014/main" id="{E7C5E80F-6840-ED86-4D14-D51C66DE6A76}"/>
              </a:ext>
            </a:extLst>
          </p:cNvPr>
          <p:cNvSpPr>
            <a:spLocks noGrp="1"/>
          </p:cNvSpPr>
          <p:nvPr>
            <p:ph type="title"/>
          </p:nvPr>
        </p:nvSpPr>
        <p:spPr/>
        <p:txBody>
          <a:bodyPr>
            <a:normAutofit/>
          </a:bodyPr>
          <a:lstStyle/>
          <a:p>
            <a:r>
              <a:rPr lang="en-US" sz="3600" b="1" dirty="0"/>
              <a:t>Admin FAQ’s</a:t>
            </a:r>
          </a:p>
        </p:txBody>
      </p:sp>
      <p:sp>
        <p:nvSpPr>
          <p:cNvPr id="5" name="Slide Number Placeholder 4">
            <a:extLst>
              <a:ext uri="{FF2B5EF4-FFF2-40B4-BE49-F238E27FC236}">
                <a16:creationId xmlns:a16="http://schemas.microsoft.com/office/drawing/2014/main" id="{792B6981-834C-FF9D-2EF6-710FD55D4FF5}"/>
              </a:ext>
            </a:extLst>
          </p:cNvPr>
          <p:cNvSpPr>
            <a:spLocks noGrp="1"/>
          </p:cNvSpPr>
          <p:nvPr>
            <p:ph type="sldNum" sz="quarter" idx="12"/>
          </p:nvPr>
        </p:nvSpPr>
        <p:spPr/>
        <p:txBody>
          <a:bodyPr/>
          <a:lstStyle/>
          <a:p>
            <a:fld id="{979AFCC0-77F6-4334-A2DE-FE34C73F022F}" type="slidenum">
              <a:rPr lang="en-US" smtClean="0"/>
              <a:t>9</a:t>
            </a:fld>
            <a:endParaRPr lang="en-US"/>
          </a:p>
        </p:txBody>
      </p:sp>
      <p:sp>
        <p:nvSpPr>
          <p:cNvPr id="2" name="TextBox 1">
            <a:extLst>
              <a:ext uri="{FF2B5EF4-FFF2-40B4-BE49-F238E27FC236}">
                <a16:creationId xmlns:a16="http://schemas.microsoft.com/office/drawing/2014/main" id="{F3DEFB43-106A-5A49-FA41-6BEF8CED8BFC}"/>
              </a:ext>
            </a:extLst>
          </p:cNvPr>
          <p:cNvSpPr txBox="1"/>
          <p:nvPr/>
        </p:nvSpPr>
        <p:spPr>
          <a:xfrm>
            <a:off x="348265" y="6521420"/>
            <a:ext cx="5842327" cy="215444"/>
          </a:xfrm>
          <a:prstGeom prst="rect">
            <a:avLst/>
          </a:prstGeom>
          <a:noFill/>
        </p:spPr>
        <p:txBody>
          <a:bodyPr wrap="square" lIns="91440" tIns="45720" rIns="91440" bIns="45720" rtlCol="0" anchor="t">
            <a:spAutoFit/>
          </a:bodyPr>
          <a:lstStyle/>
          <a:p>
            <a:pPr defTabSz="409507" hangingPunct="0"/>
            <a:r>
              <a:rPr lang="en-US" sz="800" kern="0" spc="-8">
                <a:solidFill>
                  <a:schemeClr val="bg1">
                    <a:lumMod val="50000"/>
                  </a:schemeClr>
                </a:solidFill>
                <a:latin typeface="Arial Nova" panose="020B0504020202020204" pitchFamily="34" charset="0"/>
                <a:ea typeface="Montserrat Light" charset="0"/>
                <a:cs typeface="Montserrat Light" charset="0"/>
                <a:sym typeface="Arial"/>
              </a:rPr>
              <a:t>© 2024 Bensussen Deutsch &amp; Associates, LLC.  Reproduction without permission is prohibited | </a:t>
            </a:r>
            <a:r>
              <a:rPr lang="en-US" sz="800" b="1" kern="0" spc="-8">
                <a:solidFill>
                  <a:schemeClr val="bg1">
                    <a:lumMod val="50000"/>
                  </a:schemeClr>
                </a:solidFill>
                <a:latin typeface="Arial Nova" panose="020B0504020202020204" pitchFamily="34" charset="0"/>
                <a:ea typeface="Montserrat Light" charset="0"/>
                <a:cs typeface="Montserrat Light" charset="0"/>
                <a:sym typeface="Arial"/>
              </a:rPr>
              <a:t>CONFIDENTIAL</a:t>
            </a:r>
          </a:p>
        </p:txBody>
      </p:sp>
      <p:sp>
        <p:nvSpPr>
          <p:cNvPr id="4" name="TextBox 3">
            <a:extLst>
              <a:ext uri="{FF2B5EF4-FFF2-40B4-BE49-F238E27FC236}">
                <a16:creationId xmlns:a16="http://schemas.microsoft.com/office/drawing/2014/main" id="{087C267F-E43F-0DB3-72A1-1CB00187E7EC}"/>
              </a:ext>
            </a:extLst>
          </p:cNvPr>
          <p:cNvSpPr txBox="1"/>
          <p:nvPr/>
        </p:nvSpPr>
        <p:spPr>
          <a:xfrm>
            <a:off x="838200" y="1395714"/>
            <a:ext cx="10515600" cy="4985980"/>
          </a:xfrm>
          <a:prstGeom prst="rect">
            <a:avLst/>
          </a:prstGeom>
          <a:noFill/>
        </p:spPr>
        <p:txBody>
          <a:bodyPr wrap="square" lIns="91440" tIns="45720" rIns="91440" bIns="45720" anchor="t">
            <a:spAutoFit/>
          </a:bodyPr>
          <a:lstStyle/>
          <a:p>
            <a:pPr>
              <a:spcAft>
                <a:spcPts val="600"/>
              </a:spcAft>
            </a:pPr>
            <a:r>
              <a:rPr lang="en-US" sz="1200" b="1" dirty="0"/>
              <a:t>1.  How do I (Admin) access the Planet Fitness merchandise store?</a:t>
            </a:r>
          </a:p>
          <a:p>
            <a:r>
              <a:rPr lang="en-US" sz="1200" dirty="0"/>
              <a:t>Answer:  You (Admin) can access the Planet Fitness merchandise store by logging in with the credentials provided to you by Planet Fitness’ merchandise partner, BDA. If you (Admin) are logging in for the first time, on the log in page, you will need to select, “Forgot your password?” and enter in the username (email) that received the “Assigned to (your company name) as Company Admin” email. Once you have successfully updated your account with your new password you have access to the full Planet Fitness merchandise store.</a:t>
            </a:r>
          </a:p>
          <a:p>
            <a:endParaRPr lang="en-US" sz="1200" b="1" dirty="0"/>
          </a:p>
          <a:p>
            <a:pPr>
              <a:spcAft>
                <a:spcPts val="600"/>
              </a:spcAft>
            </a:pPr>
            <a:r>
              <a:rPr lang="en-US" sz="1200" b="1" dirty="0"/>
              <a:t>2. Can I view orders placed by other users within my company?</a:t>
            </a:r>
          </a:p>
          <a:p>
            <a:r>
              <a:rPr lang="en-US" sz="1200" dirty="0"/>
              <a:t>Answer:  Yes, as an Admin, you can view all orders that the users within your company have placed. From the My Account page, navigate to My Orders on the left navigation to see all orders by your users. </a:t>
            </a:r>
          </a:p>
          <a:p>
            <a:endParaRPr lang="en-US" sz="1200" b="1" dirty="0"/>
          </a:p>
          <a:p>
            <a:pPr>
              <a:spcAft>
                <a:spcPts val="600"/>
              </a:spcAft>
            </a:pPr>
            <a:r>
              <a:rPr lang="en-US" sz="1200" b="1" dirty="0"/>
              <a:t>3. How do I disable a user?</a:t>
            </a:r>
          </a:p>
          <a:p>
            <a:r>
              <a:rPr lang="en-US" sz="1200" dirty="0"/>
              <a:t>Answer:  From the My Account page, navigate to the Company Users on the left navigation.  There you can select the user you want to disable by clicking "Edit".  A</a:t>
            </a:r>
            <a:r>
              <a:rPr lang="en-US" sz="1200" dirty="0">
                <a:solidFill>
                  <a:srgbClr val="000000"/>
                </a:solidFill>
              </a:rPr>
              <a:t> dialog box will open where you can change the user's status from “Active” to “Inactive” and then click save.</a:t>
            </a:r>
            <a:r>
              <a:rPr lang="en-US" sz="1200" dirty="0">
                <a:solidFill>
                  <a:srgbClr val="FF0000"/>
                </a:solidFill>
              </a:rPr>
              <a:t> </a:t>
            </a:r>
          </a:p>
          <a:p>
            <a:endParaRPr lang="en-US" sz="1200" dirty="0"/>
          </a:p>
          <a:p>
            <a:pPr>
              <a:spcAft>
                <a:spcPts val="600"/>
              </a:spcAft>
            </a:pPr>
            <a:r>
              <a:rPr lang="en-US" sz="1200" b="1" dirty="0"/>
              <a:t>4. What should I do if I need to update my account information or contact details?</a:t>
            </a:r>
          </a:p>
          <a:p>
            <a:r>
              <a:rPr lang="en-US" sz="1200" dirty="0"/>
              <a:t>Answer:  You can update your account information by logging in, navigating to My Account &gt; Account Dashboard, and clicking on the edit link next to the information you want to update (e.g., address, phone number).</a:t>
            </a:r>
          </a:p>
          <a:p>
            <a:endParaRPr lang="en-US" sz="1200" dirty="0"/>
          </a:p>
          <a:p>
            <a:pPr>
              <a:spcAft>
                <a:spcPts val="600"/>
              </a:spcAft>
            </a:pPr>
            <a:r>
              <a:rPr lang="en-US" sz="1200" b="1" dirty="0"/>
              <a:t>5. What should I do if I encounter issues with placing orders or accessing certain features?</a:t>
            </a:r>
          </a:p>
          <a:p>
            <a:r>
              <a:rPr lang="en-US" sz="1200" dirty="0"/>
              <a:t>Answer:  If you experience any issues, first check with your sales representative to ensure you have the correct permissions. If problems persist, you can contact customer support at </a:t>
            </a:r>
            <a:r>
              <a:rPr lang="en-US" sz="1200" dirty="0">
                <a:solidFill>
                  <a:srgbClr val="FF0000"/>
                </a:solidFill>
              </a:rPr>
              <a:t>877-521-9840</a:t>
            </a:r>
            <a:r>
              <a:rPr lang="en-US" sz="1200" dirty="0"/>
              <a:t>. </a:t>
            </a:r>
          </a:p>
          <a:p>
            <a:endParaRPr lang="en-US" sz="1200" dirty="0"/>
          </a:p>
          <a:p>
            <a:pPr>
              <a:spcAft>
                <a:spcPts val="600"/>
              </a:spcAft>
            </a:pPr>
            <a:r>
              <a:rPr lang="en-US" sz="1200" b="1" dirty="0"/>
              <a:t>6. What should I do if I need to change my company information or admin? </a:t>
            </a:r>
          </a:p>
          <a:p>
            <a:pPr>
              <a:spcAft>
                <a:spcPts val="600"/>
              </a:spcAft>
            </a:pPr>
            <a:r>
              <a:rPr lang="en-US" sz="1200" dirty="0"/>
              <a:t>Answer:  If you need to make any changes, contact customer support at </a:t>
            </a:r>
            <a:r>
              <a:rPr lang="en-US" sz="1200" dirty="0">
                <a:solidFill>
                  <a:srgbClr val="FF0000"/>
                </a:solidFill>
              </a:rPr>
              <a:t>877-521-9840 </a:t>
            </a:r>
            <a:r>
              <a:rPr lang="en-US" sz="1200" dirty="0"/>
              <a:t>or </a:t>
            </a:r>
            <a:r>
              <a:rPr lang="en-US" sz="1200" dirty="0">
                <a:solidFill>
                  <a:srgbClr val="FF0000"/>
                </a:solidFill>
              </a:rPr>
              <a:t>pfstore@bdainc.com</a:t>
            </a:r>
          </a:p>
        </p:txBody>
      </p:sp>
    </p:spTree>
    <p:extLst>
      <p:ext uri="{BB962C8B-B14F-4D97-AF65-F5344CB8AC3E}">
        <p14:creationId xmlns:p14="http://schemas.microsoft.com/office/powerpoint/2010/main" val="2527339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11623</TotalTime>
  <Words>1770</Words>
  <Application>Microsoft Office PowerPoint</Application>
  <PresentationFormat>Widescreen</PresentationFormat>
  <Paragraphs>94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Merchandise Store Admin Registration and User Management Guide</vt:lpstr>
      <vt:lpstr>PowerPoint Presentation</vt:lpstr>
      <vt:lpstr>Step 1:  Locate the admin invitation email you received.</vt:lpstr>
      <vt:lpstr>Step 2:  Reset your password and login.</vt:lpstr>
      <vt:lpstr>Step 3:  Navigate to Roles &amp; Permissions.</vt:lpstr>
      <vt:lpstr>Step 5a:  Add users to your company.</vt:lpstr>
      <vt:lpstr>Step 5b:  Add users to your company.</vt:lpstr>
      <vt:lpstr>Step 6:  Build your company structure. (Optional) </vt:lpstr>
      <vt:lpstr>Admin FAQ’s</vt:lpstr>
      <vt:lpstr>Added User FAQ’s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Crunch Fitness – Admin Guide</dc:title>
  <dc:creator>Jessie Thirasawat</dc:creator>
  <cp:lastModifiedBy>Daniel Paramo</cp:lastModifiedBy>
  <cp:revision>17</cp:revision>
  <dcterms:created xsi:type="dcterms:W3CDTF">2024-06-03T15:49:53Z</dcterms:created>
  <dcterms:modified xsi:type="dcterms:W3CDTF">2024-09-02T19:17:17Z</dcterms:modified>
</cp:coreProperties>
</file>